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5" r:id="rId19"/>
    <p:sldId id="276" r:id="rId20"/>
    <p:sldId id="277" r:id="rId21"/>
    <p:sldId id="274" r:id="rId22"/>
    <p:sldId id="278" r:id="rId23"/>
    <p:sldId id="268" r:id="rId24"/>
    <p:sldId id="279" r:id="rId25"/>
    <p:sldId id="280" r:id="rId26"/>
    <p:sldId id="282" r:id="rId27"/>
    <p:sldId id="281" r:id="rId28"/>
    <p:sldId id="283" r:id="rId29"/>
    <p:sldId id="284" r:id="rId30"/>
    <p:sldId id="285" r:id="rId31"/>
    <p:sldId id="286" r:id="rId32"/>
    <p:sldId id="287" r:id="rId33"/>
    <p:sldId id="289" r:id="rId34"/>
    <p:sldId id="290" r:id="rId35"/>
    <p:sldId id="292" r:id="rId36"/>
    <p:sldId id="293" r:id="rId37"/>
    <p:sldId id="294" r:id="rId38"/>
    <p:sldId id="291"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9" r:id="rId53"/>
    <p:sldId id="308" r:id="rId54"/>
    <p:sldId id="310" r:id="rId55"/>
    <p:sldId id="312" r:id="rId56"/>
    <p:sldId id="311" r:id="rId57"/>
    <p:sldId id="313" r:id="rId58"/>
    <p:sldId id="314" r:id="rId59"/>
    <p:sldId id="315" r:id="rId60"/>
    <p:sldId id="316" r:id="rId61"/>
    <p:sldId id="317" r:id="rId62"/>
    <p:sldId id="318"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94660"/>
  </p:normalViewPr>
  <p:slideViewPr>
    <p:cSldViewPr snapToGrid="0">
      <p:cViewPr varScale="1">
        <p:scale>
          <a:sx n="81" d="100"/>
          <a:sy n="81" d="100"/>
        </p:scale>
        <p:origin x="83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DE65-49EC-4309-9BA5-F12A78D9B5AB}"/>
              </a:ext>
            </a:extLst>
          </p:cNvPr>
          <p:cNvSpPr>
            <a:spLocks noGrp="1"/>
          </p:cNvSpPr>
          <p:nvPr>
            <p:ph type="ctrTitle"/>
          </p:nvPr>
        </p:nvSpPr>
        <p:spPr>
          <a:xfrm>
            <a:off x="1524000" y="1122363"/>
            <a:ext cx="9144000" cy="2387600"/>
          </a:xfrm>
        </p:spPr>
        <p:txBody>
          <a:bodyPr anchor="b">
            <a:normAutofit/>
          </a:bodyPr>
          <a:lstStyle>
            <a:lvl1pPr algn="ctr">
              <a:defRPr sz="4400">
                <a:latin typeface="+mn-lt"/>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12B20C7A-8D7C-40A4-9289-A5CE45D538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0E9BCB6C-34C7-4BBA-B062-0D0922CC0810}"/>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5" name="Footer Placeholder 4">
            <a:extLst>
              <a:ext uri="{FF2B5EF4-FFF2-40B4-BE49-F238E27FC236}">
                <a16:creationId xmlns:a16="http://schemas.microsoft.com/office/drawing/2014/main" id="{0D7AF6CC-7C62-40CC-B4EE-67F11DAD90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65B8C1-4058-4CAB-83E2-EF5B4D3CD7D0}"/>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4473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1769-5116-4963-BCDA-E1B3FB32BD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33306A-C490-47B7-9940-0D84BD78D5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AC47A4-C872-49D7-BAA8-387BE9697D24}"/>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5" name="Footer Placeholder 4">
            <a:extLst>
              <a:ext uri="{FF2B5EF4-FFF2-40B4-BE49-F238E27FC236}">
                <a16:creationId xmlns:a16="http://schemas.microsoft.com/office/drawing/2014/main" id="{8178C5C9-8F96-495E-9C56-1B93BEBC6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4F026F-8420-4961-A913-E94085CA1DC6}"/>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373262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EF8871-A76A-45C4-AE28-487037CD71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F7350C-3FFF-4943-90E5-F22C8CD1D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63D870-94CB-451A-9B64-CE4B9A78A945}"/>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5" name="Footer Placeholder 4">
            <a:extLst>
              <a:ext uri="{FF2B5EF4-FFF2-40B4-BE49-F238E27FC236}">
                <a16:creationId xmlns:a16="http://schemas.microsoft.com/office/drawing/2014/main" id="{28231E5F-C0CD-48A9-9FDE-45906E796F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C22885-18D1-4D19-969A-9AC77938650D}"/>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347148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C21B-3E8F-44C2-8671-1B40F62EE168}"/>
              </a:ext>
            </a:extLst>
          </p:cNvPr>
          <p:cNvSpPr>
            <a:spLocks noGrp="1"/>
          </p:cNvSpPr>
          <p:nvPr>
            <p:ph type="title"/>
          </p:nvPr>
        </p:nvSpPr>
        <p:spPr/>
        <p:txBody>
          <a:bodyPr>
            <a:normAutofit/>
          </a:bodyPr>
          <a:lstStyle>
            <a:lvl1pPr>
              <a:defRPr sz="2800">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2899A30C-F96A-46DA-A0FB-75F5EACFCF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D5C049-E2D3-4B94-B701-04B52F11DE4E}"/>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5" name="Footer Placeholder 4">
            <a:extLst>
              <a:ext uri="{FF2B5EF4-FFF2-40B4-BE49-F238E27FC236}">
                <a16:creationId xmlns:a16="http://schemas.microsoft.com/office/drawing/2014/main" id="{8DC732AC-B14C-4D64-A90C-80C54F76F6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AD8FF1-CB2F-49AA-A151-DE962514F75A}"/>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262517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7D43-36E4-4740-A2B0-9E758B4BFA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7ACF84-95F7-47F6-A9BC-02665392A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26801-E532-4A45-840B-535F151B2D68}"/>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5" name="Footer Placeholder 4">
            <a:extLst>
              <a:ext uri="{FF2B5EF4-FFF2-40B4-BE49-F238E27FC236}">
                <a16:creationId xmlns:a16="http://schemas.microsoft.com/office/drawing/2014/main" id="{8CECF9D2-EDAC-4526-9444-56CC325481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0B532A-61C9-4147-AAE9-1EEC0DCB19E2}"/>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3489353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8D9D-7210-40DD-A723-6EE81F390D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8251FA-24C0-43B5-913D-CE51229F7C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515E6F-B1B9-4F7A-9667-6CE17B4500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025AB4-B61E-4E82-8D85-2C2C07547833}"/>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6" name="Footer Placeholder 5">
            <a:extLst>
              <a:ext uri="{FF2B5EF4-FFF2-40B4-BE49-F238E27FC236}">
                <a16:creationId xmlns:a16="http://schemas.microsoft.com/office/drawing/2014/main" id="{80FCF654-9AAF-455E-9A89-FFB29CA12B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94A262-2AC2-4F84-9799-51C57B3DBFA2}"/>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4123353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14E4-68D7-45F6-89CC-9894FC92C37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FA19DC-3D58-4AF5-B2D4-6A760D450A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5EA62-CEAD-43C6-AF98-A6CB0623A8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BF351C-B511-421E-97BD-11C6E429C2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6285A-5ED8-4DF6-9F5F-3102B29EC4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F73F3A-62A1-481D-B325-BF07A28D2386}"/>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8" name="Footer Placeholder 7">
            <a:extLst>
              <a:ext uri="{FF2B5EF4-FFF2-40B4-BE49-F238E27FC236}">
                <a16:creationId xmlns:a16="http://schemas.microsoft.com/office/drawing/2014/main" id="{C0DDD273-3DF7-479C-A1ED-FCE0AC7ABF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5EC2F3-2BF8-4D42-BC98-6F141CACABFF}"/>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3853230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97E7-B527-4D23-BD5B-97C682B7AE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C5936C-C415-4C32-AAB3-998ECAF3BEB8}"/>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4" name="Footer Placeholder 3">
            <a:extLst>
              <a:ext uri="{FF2B5EF4-FFF2-40B4-BE49-F238E27FC236}">
                <a16:creationId xmlns:a16="http://schemas.microsoft.com/office/drawing/2014/main" id="{7F3EC4A9-06A7-4A84-836B-8E20453B6D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2FF3DD-2C99-4533-92B0-C0D52F12F181}"/>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295541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DEF3CB-44F3-4197-87B4-B2D2DB2B33F5}"/>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3" name="Footer Placeholder 2">
            <a:extLst>
              <a:ext uri="{FF2B5EF4-FFF2-40B4-BE49-F238E27FC236}">
                <a16:creationId xmlns:a16="http://schemas.microsoft.com/office/drawing/2014/main" id="{BD436A0D-13A0-40AC-A276-1D7432471B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D4EE451-A02B-41AE-AFA4-72F918FCEC64}"/>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2412559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E2C0-01B8-4A34-A967-75935046E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FD57E0-789F-4E9A-A972-0E5F5245A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AB08EC-6D8B-4EC6-953B-5C05E74CB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FDC409-D45B-432A-B794-35F3E153EC76}"/>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6" name="Footer Placeholder 5">
            <a:extLst>
              <a:ext uri="{FF2B5EF4-FFF2-40B4-BE49-F238E27FC236}">
                <a16:creationId xmlns:a16="http://schemas.microsoft.com/office/drawing/2014/main" id="{D78741E7-1D14-4B79-B3D1-48171F3361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69A868-2532-4F77-BB01-F404BE2E3072}"/>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231742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90E4-C603-444D-B440-1584068EB8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97717B-2A57-4862-9680-66E7D9EE3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4E8CC7-3057-4F14-BB20-97C9C020C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75E9E-947E-4C03-8A2E-6073ADA29BF2}"/>
              </a:ext>
            </a:extLst>
          </p:cNvPr>
          <p:cNvSpPr>
            <a:spLocks noGrp="1"/>
          </p:cNvSpPr>
          <p:nvPr>
            <p:ph type="dt" sz="half" idx="10"/>
          </p:nvPr>
        </p:nvSpPr>
        <p:spPr/>
        <p:txBody>
          <a:bodyPr/>
          <a:lstStyle/>
          <a:p>
            <a:fld id="{64A0466B-644C-403A-9F3F-E7E6C27A5FAB}" type="datetimeFigureOut">
              <a:rPr lang="en-IN" smtClean="0"/>
              <a:t>30-09-2024</a:t>
            </a:fld>
            <a:endParaRPr lang="en-IN"/>
          </a:p>
        </p:txBody>
      </p:sp>
      <p:sp>
        <p:nvSpPr>
          <p:cNvPr id="6" name="Footer Placeholder 5">
            <a:extLst>
              <a:ext uri="{FF2B5EF4-FFF2-40B4-BE49-F238E27FC236}">
                <a16:creationId xmlns:a16="http://schemas.microsoft.com/office/drawing/2014/main" id="{6A00F626-A73D-4A2A-B6A7-17C762EB10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7B41D8-AEC6-4608-9380-AABFEF75D3D2}"/>
              </a:ext>
            </a:extLst>
          </p:cNvPr>
          <p:cNvSpPr>
            <a:spLocks noGrp="1"/>
          </p:cNvSpPr>
          <p:nvPr>
            <p:ph type="sldNum" sz="quarter" idx="12"/>
          </p:nvPr>
        </p:nvSpPr>
        <p:spPr/>
        <p:txBody>
          <a:bodyPr/>
          <a:lstStyle/>
          <a:p>
            <a:fld id="{DED16E09-4CE7-4364-86F1-CF096B49B595}" type="slidenum">
              <a:rPr lang="en-IN" smtClean="0"/>
              <a:t>‹#›</a:t>
            </a:fld>
            <a:endParaRPr lang="en-IN"/>
          </a:p>
        </p:txBody>
      </p:sp>
    </p:spTree>
    <p:extLst>
      <p:ext uri="{BB962C8B-B14F-4D97-AF65-F5344CB8AC3E}">
        <p14:creationId xmlns:p14="http://schemas.microsoft.com/office/powerpoint/2010/main" val="370297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FF375-A6BA-4E93-8E13-5BA931079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B46EBE-9EF1-44DB-8EE6-A80A8E80B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D69D4E-70D5-4011-AA12-EAC268521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0466B-644C-403A-9F3F-E7E6C27A5FAB}" type="datetimeFigureOut">
              <a:rPr lang="en-IN" smtClean="0"/>
              <a:t>30-09-2024</a:t>
            </a:fld>
            <a:endParaRPr lang="en-IN"/>
          </a:p>
        </p:txBody>
      </p:sp>
      <p:sp>
        <p:nvSpPr>
          <p:cNvPr id="5" name="Footer Placeholder 4">
            <a:extLst>
              <a:ext uri="{FF2B5EF4-FFF2-40B4-BE49-F238E27FC236}">
                <a16:creationId xmlns:a16="http://schemas.microsoft.com/office/drawing/2014/main" id="{BED6E8AA-2C87-4A76-8898-ECEBEF5BCF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A5FAFDE-5593-4698-A03A-E61FB7595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16E09-4CE7-4364-86F1-CF096B49B595}" type="slidenum">
              <a:rPr lang="en-IN" smtClean="0"/>
              <a:t>‹#›</a:t>
            </a:fld>
            <a:endParaRPr lang="en-IN"/>
          </a:p>
        </p:txBody>
      </p:sp>
    </p:spTree>
    <p:extLst>
      <p:ext uri="{BB962C8B-B14F-4D97-AF65-F5344CB8AC3E}">
        <p14:creationId xmlns:p14="http://schemas.microsoft.com/office/powerpoint/2010/main" val="2054595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F7FC-B762-4799-89B7-974F14E84318}"/>
              </a:ext>
            </a:extLst>
          </p:cNvPr>
          <p:cNvSpPr>
            <a:spLocks noGrp="1"/>
          </p:cNvSpPr>
          <p:nvPr>
            <p:ph type="ctrTitle"/>
          </p:nvPr>
        </p:nvSpPr>
        <p:spPr/>
        <p:txBody>
          <a:bodyPr/>
          <a:lstStyle/>
          <a:p>
            <a:r>
              <a:rPr lang="en-US" dirty="0"/>
              <a:t>Azure Logic Apps</a:t>
            </a:r>
            <a:endParaRPr lang="en-IN" dirty="0"/>
          </a:p>
        </p:txBody>
      </p:sp>
      <p:sp>
        <p:nvSpPr>
          <p:cNvPr id="3" name="Subtitle 2">
            <a:extLst>
              <a:ext uri="{FF2B5EF4-FFF2-40B4-BE49-F238E27FC236}">
                <a16:creationId xmlns:a16="http://schemas.microsoft.com/office/drawing/2014/main" id="{248E695F-6625-4165-959E-0BFE771D035E}"/>
              </a:ext>
            </a:extLst>
          </p:cNvPr>
          <p:cNvSpPr>
            <a:spLocks noGrp="1"/>
          </p:cNvSpPr>
          <p:nvPr>
            <p:ph type="subTitle" idx="1"/>
          </p:nvPr>
        </p:nvSpPr>
        <p:spPr/>
        <p:txBody>
          <a:bodyPr/>
          <a:lstStyle/>
          <a:p>
            <a:r>
              <a:rPr lang="en-US" dirty="0"/>
              <a:t>In this we are going to copy data from Azure Blob storage &gt; ADF &gt; Azure SQL Database by using copy data. We are going to send email to respective email id whether the pipeline has failed or successful</a:t>
            </a:r>
            <a:endParaRPr lang="en-IN" dirty="0"/>
          </a:p>
        </p:txBody>
      </p:sp>
    </p:spTree>
    <p:extLst>
      <p:ext uri="{BB962C8B-B14F-4D97-AF65-F5344CB8AC3E}">
        <p14:creationId xmlns:p14="http://schemas.microsoft.com/office/powerpoint/2010/main" val="73354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5859-9B63-4CF9-89F6-D5CABC9EC528}"/>
              </a:ext>
            </a:extLst>
          </p:cNvPr>
          <p:cNvSpPr>
            <a:spLocks noGrp="1"/>
          </p:cNvSpPr>
          <p:nvPr>
            <p:ph type="title"/>
          </p:nvPr>
        </p:nvSpPr>
        <p:spPr/>
        <p:txBody>
          <a:bodyPr/>
          <a:lstStyle/>
          <a:p>
            <a:r>
              <a:rPr lang="en-US" dirty="0"/>
              <a:t>Publish</a:t>
            </a:r>
            <a:endParaRPr lang="en-IN" dirty="0"/>
          </a:p>
        </p:txBody>
      </p:sp>
      <p:pic>
        <p:nvPicPr>
          <p:cNvPr id="5" name="Content Placeholder 4">
            <a:extLst>
              <a:ext uri="{FF2B5EF4-FFF2-40B4-BE49-F238E27FC236}">
                <a16:creationId xmlns:a16="http://schemas.microsoft.com/office/drawing/2014/main" id="{0DF09534-EE05-4290-ABD0-3A95D7627EE9}"/>
              </a:ext>
            </a:extLst>
          </p:cNvPr>
          <p:cNvPicPr>
            <a:picLocks noGrp="1" noChangeAspect="1"/>
          </p:cNvPicPr>
          <p:nvPr>
            <p:ph idx="1"/>
          </p:nvPr>
        </p:nvPicPr>
        <p:blipFill>
          <a:blip r:embed="rId2"/>
          <a:stretch>
            <a:fillRect/>
          </a:stretch>
        </p:blipFill>
        <p:spPr>
          <a:xfrm>
            <a:off x="1487428" y="1825625"/>
            <a:ext cx="9217143" cy="4351338"/>
          </a:xfrm>
        </p:spPr>
      </p:pic>
    </p:spTree>
    <p:extLst>
      <p:ext uri="{BB962C8B-B14F-4D97-AF65-F5344CB8AC3E}">
        <p14:creationId xmlns:p14="http://schemas.microsoft.com/office/powerpoint/2010/main" val="4055228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D3ED-DCE3-4835-9999-D1CB07D54827}"/>
              </a:ext>
            </a:extLst>
          </p:cNvPr>
          <p:cNvSpPr>
            <a:spLocks noGrp="1"/>
          </p:cNvSpPr>
          <p:nvPr>
            <p:ph type="title"/>
          </p:nvPr>
        </p:nvSpPr>
        <p:spPr/>
        <p:txBody>
          <a:bodyPr/>
          <a:lstStyle/>
          <a:p>
            <a:r>
              <a:rPr lang="en-US" dirty="0"/>
              <a:t>Trigger Now</a:t>
            </a:r>
            <a:endParaRPr lang="en-IN" dirty="0"/>
          </a:p>
        </p:txBody>
      </p:sp>
      <p:pic>
        <p:nvPicPr>
          <p:cNvPr id="5" name="Content Placeholder 4">
            <a:extLst>
              <a:ext uri="{FF2B5EF4-FFF2-40B4-BE49-F238E27FC236}">
                <a16:creationId xmlns:a16="http://schemas.microsoft.com/office/drawing/2014/main" id="{FF1BD3F9-CD99-48CA-B4FD-710075665388}"/>
              </a:ext>
            </a:extLst>
          </p:cNvPr>
          <p:cNvPicPr>
            <a:picLocks noGrp="1" noChangeAspect="1"/>
          </p:cNvPicPr>
          <p:nvPr>
            <p:ph idx="1"/>
          </p:nvPr>
        </p:nvPicPr>
        <p:blipFill>
          <a:blip r:embed="rId2"/>
          <a:stretch>
            <a:fillRect/>
          </a:stretch>
        </p:blipFill>
        <p:spPr>
          <a:xfrm>
            <a:off x="1497590" y="1825625"/>
            <a:ext cx="9196819" cy="4351338"/>
          </a:xfrm>
        </p:spPr>
      </p:pic>
    </p:spTree>
    <p:extLst>
      <p:ext uri="{BB962C8B-B14F-4D97-AF65-F5344CB8AC3E}">
        <p14:creationId xmlns:p14="http://schemas.microsoft.com/office/powerpoint/2010/main" val="240114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3BDD-D243-4B5E-A48C-F81F48F4348D}"/>
              </a:ext>
            </a:extLst>
          </p:cNvPr>
          <p:cNvSpPr>
            <a:spLocks noGrp="1"/>
          </p:cNvSpPr>
          <p:nvPr>
            <p:ph type="title"/>
          </p:nvPr>
        </p:nvSpPr>
        <p:spPr/>
        <p:txBody>
          <a:bodyPr/>
          <a:lstStyle/>
          <a:p>
            <a:r>
              <a:rPr lang="en-US" dirty="0"/>
              <a:t>But we want to receive email of success or failure of pipeline to manager or specific person with details</a:t>
            </a:r>
            <a:endParaRPr lang="en-IN" dirty="0"/>
          </a:p>
        </p:txBody>
      </p:sp>
      <p:pic>
        <p:nvPicPr>
          <p:cNvPr id="5" name="Content Placeholder 4">
            <a:extLst>
              <a:ext uri="{FF2B5EF4-FFF2-40B4-BE49-F238E27FC236}">
                <a16:creationId xmlns:a16="http://schemas.microsoft.com/office/drawing/2014/main" id="{EFDCF7E7-5A4A-4A20-BC13-E7EA0A7D5D95}"/>
              </a:ext>
            </a:extLst>
          </p:cNvPr>
          <p:cNvPicPr>
            <a:picLocks noGrp="1" noChangeAspect="1"/>
          </p:cNvPicPr>
          <p:nvPr>
            <p:ph idx="1"/>
          </p:nvPr>
        </p:nvPicPr>
        <p:blipFill>
          <a:blip r:embed="rId2"/>
          <a:stretch>
            <a:fillRect/>
          </a:stretch>
        </p:blipFill>
        <p:spPr>
          <a:xfrm>
            <a:off x="1515393" y="1825625"/>
            <a:ext cx="9161214" cy="4351338"/>
          </a:xfrm>
        </p:spPr>
      </p:pic>
    </p:spTree>
    <p:extLst>
      <p:ext uri="{BB962C8B-B14F-4D97-AF65-F5344CB8AC3E}">
        <p14:creationId xmlns:p14="http://schemas.microsoft.com/office/powerpoint/2010/main" val="244965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B3A9-D024-4F6B-84D3-4D28EFCED265}"/>
              </a:ext>
            </a:extLst>
          </p:cNvPr>
          <p:cNvSpPr>
            <a:spLocks noGrp="1"/>
          </p:cNvSpPr>
          <p:nvPr>
            <p:ph type="title"/>
          </p:nvPr>
        </p:nvSpPr>
        <p:spPr/>
        <p:txBody>
          <a:bodyPr/>
          <a:lstStyle/>
          <a:p>
            <a:r>
              <a:rPr lang="en-US" dirty="0"/>
              <a:t>So to get emails of success or failure of pipeline go to logic apps service(its like automation of work)</a:t>
            </a:r>
            <a:endParaRPr lang="en-IN" dirty="0"/>
          </a:p>
        </p:txBody>
      </p:sp>
      <p:pic>
        <p:nvPicPr>
          <p:cNvPr id="5" name="Content Placeholder 4">
            <a:extLst>
              <a:ext uri="{FF2B5EF4-FFF2-40B4-BE49-F238E27FC236}">
                <a16:creationId xmlns:a16="http://schemas.microsoft.com/office/drawing/2014/main" id="{4F733B15-1B42-4661-934A-6924B1119D9F}"/>
              </a:ext>
            </a:extLst>
          </p:cNvPr>
          <p:cNvPicPr>
            <a:picLocks noGrp="1" noChangeAspect="1"/>
          </p:cNvPicPr>
          <p:nvPr>
            <p:ph idx="1"/>
          </p:nvPr>
        </p:nvPicPr>
        <p:blipFill>
          <a:blip r:embed="rId2"/>
          <a:stretch>
            <a:fillRect/>
          </a:stretch>
        </p:blipFill>
        <p:spPr>
          <a:xfrm>
            <a:off x="1482620" y="1825625"/>
            <a:ext cx="9226759" cy="4351338"/>
          </a:xfrm>
        </p:spPr>
      </p:pic>
    </p:spTree>
    <p:extLst>
      <p:ext uri="{BB962C8B-B14F-4D97-AF65-F5344CB8AC3E}">
        <p14:creationId xmlns:p14="http://schemas.microsoft.com/office/powerpoint/2010/main" val="367149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B912-DF4F-42E8-B0E2-C1E7C02B393B}"/>
              </a:ext>
            </a:extLst>
          </p:cNvPr>
          <p:cNvSpPr>
            <a:spLocks noGrp="1"/>
          </p:cNvSpPr>
          <p:nvPr>
            <p:ph type="title"/>
          </p:nvPr>
        </p:nvSpPr>
        <p:spPr/>
        <p:txBody>
          <a:bodyPr/>
          <a:lstStyle/>
          <a:p>
            <a:r>
              <a:rPr lang="en-US" dirty="0"/>
              <a:t>Select hosting option</a:t>
            </a:r>
            <a:endParaRPr lang="en-IN" dirty="0"/>
          </a:p>
        </p:txBody>
      </p:sp>
      <p:pic>
        <p:nvPicPr>
          <p:cNvPr id="5" name="Content Placeholder 4">
            <a:extLst>
              <a:ext uri="{FF2B5EF4-FFF2-40B4-BE49-F238E27FC236}">
                <a16:creationId xmlns:a16="http://schemas.microsoft.com/office/drawing/2014/main" id="{E4FB7C8B-BCAF-4777-9EBC-7C2C03C28BC1}"/>
              </a:ext>
            </a:extLst>
          </p:cNvPr>
          <p:cNvPicPr>
            <a:picLocks noGrp="1" noChangeAspect="1"/>
          </p:cNvPicPr>
          <p:nvPr>
            <p:ph idx="1"/>
          </p:nvPr>
        </p:nvPicPr>
        <p:blipFill>
          <a:blip r:embed="rId2"/>
          <a:stretch>
            <a:fillRect/>
          </a:stretch>
        </p:blipFill>
        <p:spPr>
          <a:xfrm>
            <a:off x="1492793" y="1825625"/>
            <a:ext cx="9206414" cy="4351338"/>
          </a:xfrm>
        </p:spPr>
      </p:pic>
    </p:spTree>
    <p:extLst>
      <p:ext uri="{BB962C8B-B14F-4D97-AF65-F5344CB8AC3E}">
        <p14:creationId xmlns:p14="http://schemas.microsoft.com/office/powerpoint/2010/main" val="311048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7886-1D60-4BE9-8FB3-D4D5BC610B8C}"/>
              </a:ext>
            </a:extLst>
          </p:cNvPr>
          <p:cNvSpPr>
            <a:spLocks noGrp="1"/>
          </p:cNvSpPr>
          <p:nvPr>
            <p:ph type="title"/>
          </p:nvPr>
        </p:nvSpPr>
        <p:spPr/>
        <p:txBody>
          <a:bodyPr/>
          <a:lstStyle/>
          <a:p>
            <a:r>
              <a:rPr lang="en-US" dirty="0"/>
              <a:t>Select Resource Group</a:t>
            </a:r>
            <a:endParaRPr lang="en-IN" dirty="0"/>
          </a:p>
        </p:txBody>
      </p:sp>
      <p:pic>
        <p:nvPicPr>
          <p:cNvPr id="5" name="Content Placeholder 4">
            <a:extLst>
              <a:ext uri="{FF2B5EF4-FFF2-40B4-BE49-F238E27FC236}">
                <a16:creationId xmlns:a16="http://schemas.microsoft.com/office/drawing/2014/main" id="{07C0904A-D8BA-4272-9DE2-8D69E92997B5}"/>
              </a:ext>
            </a:extLst>
          </p:cNvPr>
          <p:cNvPicPr>
            <a:picLocks noGrp="1" noChangeAspect="1"/>
          </p:cNvPicPr>
          <p:nvPr>
            <p:ph idx="1"/>
          </p:nvPr>
        </p:nvPicPr>
        <p:blipFill>
          <a:blip r:embed="rId2"/>
          <a:stretch>
            <a:fillRect/>
          </a:stretch>
        </p:blipFill>
        <p:spPr>
          <a:xfrm>
            <a:off x="1456990" y="1825625"/>
            <a:ext cx="9278019" cy="4351338"/>
          </a:xfrm>
        </p:spPr>
      </p:pic>
    </p:spTree>
    <p:extLst>
      <p:ext uri="{BB962C8B-B14F-4D97-AF65-F5344CB8AC3E}">
        <p14:creationId xmlns:p14="http://schemas.microsoft.com/office/powerpoint/2010/main" val="164916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7B75-EBDB-4DA6-B05F-496F9B6729A7}"/>
              </a:ext>
            </a:extLst>
          </p:cNvPr>
          <p:cNvSpPr>
            <a:spLocks noGrp="1"/>
          </p:cNvSpPr>
          <p:nvPr>
            <p:ph type="title"/>
          </p:nvPr>
        </p:nvSpPr>
        <p:spPr/>
        <p:txBody>
          <a:bodyPr/>
          <a:lstStyle/>
          <a:p>
            <a:r>
              <a:rPr lang="en-US" dirty="0"/>
              <a:t>Create logic app name</a:t>
            </a:r>
            <a:endParaRPr lang="en-IN" dirty="0"/>
          </a:p>
        </p:txBody>
      </p:sp>
      <p:pic>
        <p:nvPicPr>
          <p:cNvPr id="5" name="Content Placeholder 4">
            <a:extLst>
              <a:ext uri="{FF2B5EF4-FFF2-40B4-BE49-F238E27FC236}">
                <a16:creationId xmlns:a16="http://schemas.microsoft.com/office/drawing/2014/main" id="{FC518CAC-8224-4E9E-97C1-60834FEA9482}"/>
              </a:ext>
            </a:extLst>
          </p:cNvPr>
          <p:cNvPicPr>
            <a:picLocks noGrp="1" noChangeAspect="1"/>
          </p:cNvPicPr>
          <p:nvPr>
            <p:ph idx="1"/>
          </p:nvPr>
        </p:nvPicPr>
        <p:blipFill>
          <a:blip r:embed="rId2"/>
          <a:stretch>
            <a:fillRect/>
          </a:stretch>
        </p:blipFill>
        <p:spPr>
          <a:xfrm>
            <a:off x="1567545" y="1825625"/>
            <a:ext cx="9056910" cy="4351338"/>
          </a:xfrm>
        </p:spPr>
      </p:pic>
    </p:spTree>
    <p:extLst>
      <p:ext uri="{BB962C8B-B14F-4D97-AF65-F5344CB8AC3E}">
        <p14:creationId xmlns:p14="http://schemas.microsoft.com/office/powerpoint/2010/main" val="2056924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8F8D-5988-4753-8A7C-A33DE219605E}"/>
              </a:ext>
            </a:extLst>
          </p:cNvPr>
          <p:cNvSpPr>
            <a:spLocks noGrp="1"/>
          </p:cNvSpPr>
          <p:nvPr>
            <p:ph type="title"/>
          </p:nvPr>
        </p:nvSpPr>
        <p:spPr/>
        <p:txBody>
          <a:bodyPr/>
          <a:lstStyle/>
          <a:p>
            <a:r>
              <a:rPr lang="en-US" dirty="0"/>
              <a:t>Create(Logic app is service which can attach to any of azure service)</a:t>
            </a:r>
            <a:endParaRPr lang="en-IN" dirty="0"/>
          </a:p>
        </p:txBody>
      </p:sp>
      <p:pic>
        <p:nvPicPr>
          <p:cNvPr id="5" name="Content Placeholder 4">
            <a:extLst>
              <a:ext uri="{FF2B5EF4-FFF2-40B4-BE49-F238E27FC236}">
                <a16:creationId xmlns:a16="http://schemas.microsoft.com/office/drawing/2014/main" id="{CE0A396C-26F6-465C-9BE9-35EEA6A1B7E1}"/>
              </a:ext>
            </a:extLst>
          </p:cNvPr>
          <p:cNvPicPr>
            <a:picLocks noGrp="1" noChangeAspect="1"/>
          </p:cNvPicPr>
          <p:nvPr>
            <p:ph idx="1"/>
          </p:nvPr>
        </p:nvPicPr>
        <p:blipFill>
          <a:blip r:embed="rId2"/>
          <a:stretch>
            <a:fillRect/>
          </a:stretch>
        </p:blipFill>
        <p:spPr>
          <a:xfrm>
            <a:off x="1479924" y="1825625"/>
            <a:ext cx="9232152" cy="4351338"/>
          </a:xfrm>
        </p:spPr>
      </p:pic>
    </p:spTree>
    <p:extLst>
      <p:ext uri="{BB962C8B-B14F-4D97-AF65-F5344CB8AC3E}">
        <p14:creationId xmlns:p14="http://schemas.microsoft.com/office/powerpoint/2010/main" val="49187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EE21-EDF7-449B-A1FF-428821FFAAE2}"/>
              </a:ext>
            </a:extLst>
          </p:cNvPr>
          <p:cNvSpPr>
            <a:spLocks noGrp="1"/>
          </p:cNvSpPr>
          <p:nvPr>
            <p:ph type="title"/>
          </p:nvPr>
        </p:nvSpPr>
        <p:spPr/>
        <p:txBody>
          <a:bodyPr/>
          <a:lstStyle/>
          <a:p>
            <a:r>
              <a:rPr lang="en-US" dirty="0"/>
              <a:t>Designer</a:t>
            </a:r>
            <a:endParaRPr lang="en-IN" dirty="0"/>
          </a:p>
        </p:txBody>
      </p:sp>
      <p:pic>
        <p:nvPicPr>
          <p:cNvPr id="5" name="Content Placeholder 4">
            <a:extLst>
              <a:ext uri="{FF2B5EF4-FFF2-40B4-BE49-F238E27FC236}">
                <a16:creationId xmlns:a16="http://schemas.microsoft.com/office/drawing/2014/main" id="{8A7A5203-D8EC-408B-8E46-690E568978CD}"/>
              </a:ext>
            </a:extLst>
          </p:cNvPr>
          <p:cNvPicPr>
            <a:picLocks noGrp="1" noChangeAspect="1"/>
          </p:cNvPicPr>
          <p:nvPr>
            <p:ph idx="1"/>
          </p:nvPr>
        </p:nvPicPr>
        <p:blipFill>
          <a:blip r:embed="rId2"/>
          <a:stretch>
            <a:fillRect/>
          </a:stretch>
        </p:blipFill>
        <p:spPr>
          <a:xfrm>
            <a:off x="1477517" y="1825625"/>
            <a:ext cx="9236966" cy="4351338"/>
          </a:xfrm>
        </p:spPr>
      </p:pic>
    </p:spTree>
    <p:extLst>
      <p:ext uri="{BB962C8B-B14F-4D97-AF65-F5344CB8AC3E}">
        <p14:creationId xmlns:p14="http://schemas.microsoft.com/office/powerpoint/2010/main" val="1424870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832E-7245-4BDB-829E-51540A406457}"/>
              </a:ext>
            </a:extLst>
          </p:cNvPr>
          <p:cNvSpPr>
            <a:spLocks noGrp="1"/>
          </p:cNvSpPr>
          <p:nvPr>
            <p:ph type="title"/>
          </p:nvPr>
        </p:nvSpPr>
        <p:spPr/>
        <p:txBody>
          <a:bodyPr/>
          <a:lstStyle/>
          <a:p>
            <a:r>
              <a:rPr lang="en-US" dirty="0"/>
              <a:t>Add a trigger</a:t>
            </a:r>
            <a:endParaRPr lang="en-IN" dirty="0"/>
          </a:p>
        </p:txBody>
      </p:sp>
      <p:pic>
        <p:nvPicPr>
          <p:cNvPr id="5" name="Content Placeholder 4">
            <a:extLst>
              <a:ext uri="{FF2B5EF4-FFF2-40B4-BE49-F238E27FC236}">
                <a16:creationId xmlns:a16="http://schemas.microsoft.com/office/drawing/2014/main" id="{0A941BBE-0AC2-4C5E-8807-45288814531F}"/>
              </a:ext>
            </a:extLst>
          </p:cNvPr>
          <p:cNvPicPr>
            <a:picLocks noGrp="1" noChangeAspect="1"/>
          </p:cNvPicPr>
          <p:nvPr>
            <p:ph idx="1"/>
          </p:nvPr>
        </p:nvPicPr>
        <p:blipFill>
          <a:blip r:embed="rId2"/>
          <a:stretch>
            <a:fillRect/>
          </a:stretch>
        </p:blipFill>
        <p:spPr>
          <a:xfrm>
            <a:off x="1492793" y="1825625"/>
            <a:ext cx="9206414" cy="4351338"/>
          </a:xfrm>
        </p:spPr>
      </p:pic>
    </p:spTree>
    <p:extLst>
      <p:ext uri="{BB962C8B-B14F-4D97-AF65-F5344CB8AC3E}">
        <p14:creationId xmlns:p14="http://schemas.microsoft.com/office/powerpoint/2010/main" val="272908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0FD6-7492-4DB5-BDF8-DF22FA30A212}"/>
              </a:ext>
            </a:extLst>
          </p:cNvPr>
          <p:cNvSpPr>
            <a:spLocks noGrp="1"/>
          </p:cNvSpPr>
          <p:nvPr>
            <p:ph type="title"/>
          </p:nvPr>
        </p:nvSpPr>
        <p:spPr/>
        <p:txBody>
          <a:bodyPr/>
          <a:lstStyle/>
          <a:p>
            <a:r>
              <a:rPr lang="en-US" dirty="0"/>
              <a:t>First Create Azure Blob Storage, ADF and SQL Server Database(data is already present in Azure SQL and we are adding new data from Azure blob storage)</a:t>
            </a:r>
            <a:endParaRPr lang="en-IN" dirty="0"/>
          </a:p>
        </p:txBody>
      </p:sp>
      <p:pic>
        <p:nvPicPr>
          <p:cNvPr id="5" name="Content Placeholder 4">
            <a:extLst>
              <a:ext uri="{FF2B5EF4-FFF2-40B4-BE49-F238E27FC236}">
                <a16:creationId xmlns:a16="http://schemas.microsoft.com/office/drawing/2014/main" id="{13F852E4-D104-408A-9EAB-BA000D4E977B}"/>
              </a:ext>
            </a:extLst>
          </p:cNvPr>
          <p:cNvPicPr>
            <a:picLocks noGrp="1" noChangeAspect="1"/>
          </p:cNvPicPr>
          <p:nvPr>
            <p:ph idx="1"/>
          </p:nvPr>
        </p:nvPicPr>
        <p:blipFill>
          <a:blip r:embed="rId2"/>
          <a:stretch>
            <a:fillRect/>
          </a:stretch>
        </p:blipFill>
        <p:spPr>
          <a:xfrm>
            <a:off x="1478747" y="1825625"/>
            <a:ext cx="9234506" cy="4351338"/>
          </a:xfrm>
        </p:spPr>
      </p:pic>
    </p:spTree>
    <p:extLst>
      <p:ext uri="{BB962C8B-B14F-4D97-AF65-F5344CB8AC3E}">
        <p14:creationId xmlns:p14="http://schemas.microsoft.com/office/powerpoint/2010/main" val="2932768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AEB7-3E88-4F10-BE51-4BD6872CA801}"/>
              </a:ext>
            </a:extLst>
          </p:cNvPr>
          <p:cNvSpPr>
            <a:spLocks noGrp="1"/>
          </p:cNvSpPr>
          <p:nvPr>
            <p:ph type="title"/>
          </p:nvPr>
        </p:nvSpPr>
        <p:spPr/>
        <p:txBody>
          <a:bodyPr/>
          <a:lstStyle/>
          <a:p>
            <a:r>
              <a:rPr lang="en-US" dirty="0"/>
              <a:t>Search http</a:t>
            </a:r>
            <a:endParaRPr lang="en-IN" dirty="0"/>
          </a:p>
        </p:txBody>
      </p:sp>
      <p:pic>
        <p:nvPicPr>
          <p:cNvPr id="5" name="Content Placeholder 4">
            <a:extLst>
              <a:ext uri="{FF2B5EF4-FFF2-40B4-BE49-F238E27FC236}">
                <a16:creationId xmlns:a16="http://schemas.microsoft.com/office/drawing/2014/main" id="{D50C4478-E4D4-44A4-AD6F-E169A911A543}"/>
              </a:ext>
            </a:extLst>
          </p:cNvPr>
          <p:cNvPicPr>
            <a:picLocks noGrp="1" noChangeAspect="1"/>
          </p:cNvPicPr>
          <p:nvPr>
            <p:ph idx="1"/>
          </p:nvPr>
        </p:nvPicPr>
        <p:blipFill>
          <a:blip r:embed="rId2"/>
          <a:stretch>
            <a:fillRect/>
          </a:stretch>
        </p:blipFill>
        <p:spPr>
          <a:xfrm>
            <a:off x="1438709" y="1825625"/>
            <a:ext cx="9314582" cy="4351338"/>
          </a:xfrm>
        </p:spPr>
      </p:pic>
    </p:spTree>
    <p:extLst>
      <p:ext uri="{BB962C8B-B14F-4D97-AF65-F5344CB8AC3E}">
        <p14:creationId xmlns:p14="http://schemas.microsoft.com/office/powerpoint/2010/main" val="153942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EBEE-77AB-48AD-BE1B-66709DAC34FF}"/>
              </a:ext>
            </a:extLst>
          </p:cNvPr>
          <p:cNvSpPr>
            <a:spLocks noGrp="1"/>
          </p:cNvSpPr>
          <p:nvPr>
            <p:ph type="title"/>
          </p:nvPr>
        </p:nvSpPr>
        <p:spPr/>
        <p:txBody>
          <a:bodyPr/>
          <a:lstStyle/>
          <a:p>
            <a:r>
              <a:rPr lang="en-US" dirty="0"/>
              <a:t>When a http request is received</a:t>
            </a:r>
            <a:endParaRPr lang="en-IN" dirty="0"/>
          </a:p>
        </p:txBody>
      </p:sp>
      <p:pic>
        <p:nvPicPr>
          <p:cNvPr id="5" name="Content Placeholder 4">
            <a:extLst>
              <a:ext uri="{FF2B5EF4-FFF2-40B4-BE49-F238E27FC236}">
                <a16:creationId xmlns:a16="http://schemas.microsoft.com/office/drawing/2014/main" id="{E309A61B-4085-4F16-B4CE-C5F16932F5F6}"/>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652388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EFC4-AFD1-4CE4-A571-604A09AA9FA5}"/>
              </a:ext>
            </a:extLst>
          </p:cNvPr>
          <p:cNvSpPr>
            <a:spLocks noGrp="1"/>
          </p:cNvSpPr>
          <p:nvPr>
            <p:ph type="title"/>
          </p:nvPr>
        </p:nvSpPr>
        <p:spPr/>
        <p:txBody>
          <a:bodyPr/>
          <a:lstStyle/>
          <a:p>
            <a:r>
              <a:rPr lang="en-US" dirty="0"/>
              <a:t>Now go to </a:t>
            </a:r>
            <a:r>
              <a:rPr lang="en-US" dirty="0" err="1"/>
              <a:t>adf</a:t>
            </a:r>
            <a:r>
              <a:rPr lang="en-US" dirty="0"/>
              <a:t> and add activity &gt; general &gt; called web</a:t>
            </a:r>
            <a:endParaRPr lang="en-IN" dirty="0"/>
          </a:p>
        </p:txBody>
      </p:sp>
      <p:pic>
        <p:nvPicPr>
          <p:cNvPr id="5" name="Content Placeholder 4">
            <a:extLst>
              <a:ext uri="{FF2B5EF4-FFF2-40B4-BE49-F238E27FC236}">
                <a16:creationId xmlns:a16="http://schemas.microsoft.com/office/drawing/2014/main" id="{BEF60C32-58D0-4ABD-9E64-0F90269A0AC9}"/>
              </a:ext>
            </a:extLst>
          </p:cNvPr>
          <p:cNvPicPr>
            <a:picLocks noGrp="1" noChangeAspect="1"/>
          </p:cNvPicPr>
          <p:nvPr>
            <p:ph idx="1"/>
          </p:nvPr>
        </p:nvPicPr>
        <p:blipFill>
          <a:blip r:embed="rId2"/>
          <a:stretch>
            <a:fillRect/>
          </a:stretch>
        </p:blipFill>
        <p:spPr>
          <a:xfrm>
            <a:off x="1467276" y="1825625"/>
            <a:ext cx="9257447" cy="4351338"/>
          </a:xfrm>
        </p:spPr>
      </p:pic>
    </p:spTree>
    <p:extLst>
      <p:ext uri="{BB962C8B-B14F-4D97-AF65-F5344CB8AC3E}">
        <p14:creationId xmlns:p14="http://schemas.microsoft.com/office/powerpoint/2010/main" val="257686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731C-2F04-4E7C-AF17-EFCF108D7CDC}"/>
              </a:ext>
            </a:extLst>
          </p:cNvPr>
          <p:cNvSpPr>
            <a:spLocks noGrp="1"/>
          </p:cNvSpPr>
          <p:nvPr>
            <p:ph type="title"/>
          </p:nvPr>
        </p:nvSpPr>
        <p:spPr/>
        <p:txBody>
          <a:bodyPr/>
          <a:lstStyle/>
          <a:p>
            <a:r>
              <a:rPr lang="en-US" dirty="0"/>
              <a:t>Now connect on success to web</a:t>
            </a:r>
            <a:endParaRPr lang="en-IN" dirty="0"/>
          </a:p>
        </p:txBody>
      </p:sp>
      <p:pic>
        <p:nvPicPr>
          <p:cNvPr id="7" name="Content Placeholder 6">
            <a:extLst>
              <a:ext uri="{FF2B5EF4-FFF2-40B4-BE49-F238E27FC236}">
                <a16:creationId xmlns:a16="http://schemas.microsoft.com/office/drawing/2014/main" id="{878A6EC7-C5D0-49F1-99A4-1E6406B24021}"/>
              </a:ext>
            </a:extLst>
          </p:cNvPr>
          <p:cNvPicPr>
            <a:picLocks noGrp="1" noChangeAspect="1"/>
          </p:cNvPicPr>
          <p:nvPr>
            <p:ph idx="1"/>
          </p:nvPr>
        </p:nvPicPr>
        <p:blipFill>
          <a:blip r:embed="rId2"/>
          <a:stretch>
            <a:fillRect/>
          </a:stretch>
        </p:blipFill>
        <p:spPr>
          <a:xfrm>
            <a:off x="1441475" y="1825625"/>
            <a:ext cx="9309049" cy="4351338"/>
          </a:xfrm>
        </p:spPr>
      </p:pic>
    </p:spTree>
    <p:extLst>
      <p:ext uri="{BB962C8B-B14F-4D97-AF65-F5344CB8AC3E}">
        <p14:creationId xmlns:p14="http://schemas.microsoft.com/office/powerpoint/2010/main" val="368604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FF8C-53B0-4B0B-8BD2-17B8B10BDF67}"/>
              </a:ext>
            </a:extLst>
          </p:cNvPr>
          <p:cNvSpPr>
            <a:spLocks noGrp="1"/>
          </p:cNvSpPr>
          <p:nvPr>
            <p:ph type="title"/>
          </p:nvPr>
        </p:nvSpPr>
        <p:spPr/>
        <p:txBody>
          <a:bodyPr/>
          <a:lstStyle/>
          <a:p>
            <a:r>
              <a:rPr lang="en-US" dirty="0"/>
              <a:t>Rename this as </a:t>
            </a:r>
            <a:r>
              <a:rPr lang="en-US" dirty="0" err="1"/>
              <a:t>successmessage</a:t>
            </a:r>
            <a:endParaRPr lang="en-IN" dirty="0"/>
          </a:p>
        </p:txBody>
      </p:sp>
      <p:pic>
        <p:nvPicPr>
          <p:cNvPr id="5" name="Content Placeholder 4">
            <a:extLst>
              <a:ext uri="{FF2B5EF4-FFF2-40B4-BE49-F238E27FC236}">
                <a16:creationId xmlns:a16="http://schemas.microsoft.com/office/drawing/2014/main" id="{BA9BCF51-89F8-4C12-B077-03BDC650A30A}"/>
              </a:ext>
            </a:extLst>
          </p:cNvPr>
          <p:cNvPicPr>
            <a:picLocks noGrp="1" noChangeAspect="1"/>
          </p:cNvPicPr>
          <p:nvPr>
            <p:ph idx="1"/>
          </p:nvPr>
        </p:nvPicPr>
        <p:blipFill>
          <a:blip r:embed="rId2"/>
          <a:stretch>
            <a:fillRect/>
          </a:stretch>
        </p:blipFill>
        <p:spPr>
          <a:xfrm>
            <a:off x="1462139" y="1825625"/>
            <a:ext cx="9267722" cy="4351338"/>
          </a:xfrm>
        </p:spPr>
      </p:pic>
    </p:spTree>
    <p:extLst>
      <p:ext uri="{BB962C8B-B14F-4D97-AF65-F5344CB8AC3E}">
        <p14:creationId xmlns:p14="http://schemas.microsoft.com/office/powerpoint/2010/main" val="4245291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AD07-BB7E-4D22-9D81-C6905F5EE5DA}"/>
              </a:ext>
            </a:extLst>
          </p:cNvPr>
          <p:cNvSpPr>
            <a:spLocks noGrp="1"/>
          </p:cNvSpPr>
          <p:nvPr>
            <p:ph type="title"/>
          </p:nvPr>
        </p:nvSpPr>
        <p:spPr/>
        <p:txBody>
          <a:bodyPr>
            <a:normAutofit/>
          </a:bodyPr>
          <a:lstStyle/>
          <a:p>
            <a:r>
              <a:rPr lang="en-US" dirty="0"/>
              <a:t>Now whenever the pipeline success, it will enable the web activity which will send http request and it is captured by Logic apps. So when ever the request comes in Logic apps, it send email</a:t>
            </a:r>
            <a:endParaRPr lang="en-IN" dirty="0"/>
          </a:p>
        </p:txBody>
      </p:sp>
      <p:pic>
        <p:nvPicPr>
          <p:cNvPr id="5" name="Content Placeholder 4">
            <a:extLst>
              <a:ext uri="{FF2B5EF4-FFF2-40B4-BE49-F238E27FC236}">
                <a16:creationId xmlns:a16="http://schemas.microsoft.com/office/drawing/2014/main" id="{57C91647-C3AE-4D02-A70F-5F3BCFB172FA}"/>
              </a:ext>
            </a:extLst>
          </p:cNvPr>
          <p:cNvPicPr>
            <a:picLocks noGrp="1" noChangeAspect="1"/>
          </p:cNvPicPr>
          <p:nvPr>
            <p:ph idx="1"/>
          </p:nvPr>
        </p:nvPicPr>
        <p:blipFill>
          <a:blip r:embed="rId2"/>
          <a:stretch>
            <a:fillRect/>
          </a:stretch>
        </p:blipFill>
        <p:spPr>
          <a:xfrm>
            <a:off x="1466968" y="1825625"/>
            <a:ext cx="9258063" cy="4351338"/>
          </a:xfrm>
        </p:spPr>
      </p:pic>
    </p:spTree>
    <p:extLst>
      <p:ext uri="{BB962C8B-B14F-4D97-AF65-F5344CB8AC3E}">
        <p14:creationId xmlns:p14="http://schemas.microsoft.com/office/powerpoint/2010/main" val="885060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563D-95F8-472A-9DCC-E651436B9D59}"/>
              </a:ext>
            </a:extLst>
          </p:cNvPr>
          <p:cNvSpPr>
            <a:spLocks noGrp="1"/>
          </p:cNvSpPr>
          <p:nvPr>
            <p:ph type="title"/>
          </p:nvPr>
        </p:nvSpPr>
        <p:spPr/>
        <p:txBody>
          <a:bodyPr/>
          <a:lstStyle/>
          <a:p>
            <a:r>
              <a:rPr lang="en-US" dirty="0"/>
              <a:t>GO to sample payload</a:t>
            </a:r>
            <a:endParaRPr lang="en-IN" dirty="0"/>
          </a:p>
        </p:txBody>
      </p:sp>
      <p:pic>
        <p:nvPicPr>
          <p:cNvPr id="7" name="Content Placeholder 6">
            <a:extLst>
              <a:ext uri="{FF2B5EF4-FFF2-40B4-BE49-F238E27FC236}">
                <a16:creationId xmlns:a16="http://schemas.microsoft.com/office/drawing/2014/main" id="{223931B3-9A77-4FCD-876E-B22AE95C2AA8}"/>
              </a:ext>
            </a:extLst>
          </p:cNvPr>
          <p:cNvPicPr>
            <a:picLocks noGrp="1" noChangeAspect="1"/>
          </p:cNvPicPr>
          <p:nvPr>
            <p:ph idx="1"/>
          </p:nvPr>
        </p:nvPicPr>
        <p:blipFill>
          <a:blip r:embed="rId2"/>
          <a:stretch>
            <a:fillRect/>
          </a:stretch>
        </p:blipFill>
        <p:spPr>
          <a:xfrm>
            <a:off x="1469688" y="1825625"/>
            <a:ext cx="9252623" cy="4351338"/>
          </a:xfrm>
        </p:spPr>
      </p:pic>
    </p:spTree>
    <p:extLst>
      <p:ext uri="{BB962C8B-B14F-4D97-AF65-F5344CB8AC3E}">
        <p14:creationId xmlns:p14="http://schemas.microsoft.com/office/powerpoint/2010/main" val="2588355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8BE1-0CA1-4579-B1E8-8857037BF5B7}"/>
              </a:ext>
            </a:extLst>
          </p:cNvPr>
          <p:cNvSpPr>
            <a:spLocks noGrp="1"/>
          </p:cNvSpPr>
          <p:nvPr>
            <p:ph type="title"/>
          </p:nvPr>
        </p:nvSpPr>
        <p:spPr/>
        <p:txBody>
          <a:bodyPr/>
          <a:lstStyle/>
          <a:p>
            <a:r>
              <a:rPr lang="en-US" dirty="0"/>
              <a:t>Write this and select done</a:t>
            </a:r>
            <a:endParaRPr lang="en-IN" dirty="0"/>
          </a:p>
        </p:txBody>
      </p:sp>
      <p:pic>
        <p:nvPicPr>
          <p:cNvPr id="5" name="Content Placeholder 4">
            <a:extLst>
              <a:ext uri="{FF2B5EF4-FFF2-40B4-BE49-F238E27FC236}">
                <a16:creationId xmlns:a16="http://schemas.microsoft.com/office/drawing/2014/main" id="{0C14009D-8FF3-4AEB-A33C-F7E67227D2F7}"/>
              </a:ext>
            </a:extLst>
          </p:cNvPr>
          <p:cNvPicPr>
            <a:picLocks noGrp="1" noChangeAspect="1"/>
          </p:cNvPicPr>
          <p:nvPr>
            <p:ph idx="1"/>
          </p:nvPr>
        </p:nvPicPr>
        <p:blipFill>
          <a:blip r:embed="rId2"/>
          <a:stretch>
            <a:fillRect/>
          </a:stretch>
        </p:blipFill>
        <p:spPr>
          <a:xfrm>
            <a:off x="1513005" y="1825625"/>
            <a:ext cx="9165990" cy="4351338"/>
          </a:xfrm>
        </p:spPr>
      </p:pic>
    </p:spTree>
    <p:extLst>
      <p:ext uri="{BB962C8B-B14F-4D97-AF65-F5344CB8AC3E}">
        <p14:creationId xmlns:p14="http://schemas.microsoft.com/office/powerpoint/2010/main" val="1777856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EB70-F7AB-4D3A-8E86-A5619982D9D8}"/>
              </a:ext>
            </a:extLst>
          </p:cNvPr>
          <p:cNvSpPr>
            <a:spLocks noGrp="1"/>
          </p:cNvSpPr>
          <p:nvPr>
            <p:ph type="title"/>
          </p:nvPr>
        </p:nvSpPr>
        <p:spPr/>
        <p:txBody>
          <a:bodyPr/>
          <a:lstStyle/>
          <a:p>
            <a:r>
              <a:rPr lang="en-US" dirty="0"/>
              <a:t>Now to connect with ADF we need this </a:t>
            </a:r>
            <a:r>
              <a:rPr lang="en-US" dirty="0" err="1"/>
              <a:t>url</a:t>
            </a:r>
            <a:r>
              <a:rPr lang="en-US" dirty="0"/>
              <a:t> which is generated by saving and reopening trigger</a:t>
            </a:r>
            <a:endParaRPr lang="en-IN" dirty="0"/>
          </a:p>
        </p:txBody>
      </p:sp>
      <p:pic>
        <p:nvPicPr>
          <p:cNvPr id="5" name="Content Placeholder 4">
            <a:extLst>
              <a:ext uri="{FF2B5EF4-FFF2-40B4-BE49-F238E27FC236}">
                <a16:creationId xmlns:a16="http://schemas.microsoft.com/office/drawing/2014/main" id="{30EBAC5B-09EA-4B5D-9356-3D8547BE6E8D}"/>
              </a:ext>
            </a:extLst>
          </p:cNvPr>
          <p:cNvPicPr>
            <a:picLocks noGrp="1" noChangeAspect="1"/>
          </p:cNvPicPr>
          <p:nvPr>
            <p:ph idx="1"/>
          </p:nvPr>
        </p:nvPicPr>
        <p:blipFill>
          <a:blip r:embed="rId2"/>
          <a:stretch>
            <a:fillRect/>
          </a:stretch>
        </p:blipFill>
        <p:spPr>
          <a:xfrm>
            <a:off x="1512495" y="1825625"/>
            <a:ext cx="9167010" cy="4351338"/>
          </a:xfrm>
        </p:spPr>
      </p:pic>
    </p:spTree>
    <p:extLst>
      <p:ext uri="{BB962C8B-B14F-4D97-AF65-F5344CB8AC3E}">
        <p14:creationId xmlns:p14="http://schemas.microsoft.com/office/powerpoint/2010/main" val="2157248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9C95-3557-4AB1-86FB-BFDD443FA0B6}"/>
              </a:ext>
            </a:extLst>
          </p:cNvPr>
          <p:cNvSpPr>
            <a:spLocks noGrp="1"/>
          </p:cNvSpPr>
          <p:nvPr>
            <p:ph type="title"/>
          </p:nvPr>
        </p:nvSpPr>
        <p:spPr/>
        <p:txBody>
          <a:bodyPr/>
          <a:lstStyle/>
          <a:p>
            <a:r>
              <a:rPr lang="en-US" dirty="0" err="1"/>
              <a:t>Url</a:t>
            </a:r>
            <a:r>
              <a:rPr lang="en-US" dirty="0"/>
              <a:t> is generated</a:t>
            </a:r>
            <a:endParaRPr lang="en-IN" dirty="0"/>
          </a:p>
        </p:txBody>
      </p:sp>
      <p:pic>
        <p:nvPicPr>
          <p:cNvPr id="5" name="Content Placeholder 4">
            <a:extLst>
              <a:ext uri="{FF2B5EF4-FFF2-40B4-BE49-F238E27FC236}">
                <a16:creationId xmlns:a16="http://schemas.microsoft.com/office/drawing/2014/main" id="{06487767-C160-4A5B-BD27-36C5170A1C90}"/>
              </a:ext>
            </a:extLst>
          </p:cNvPr>
          <p:cNvPicPr>
            <a:picLocks noGrp="1" noChangeAspect="1"/>
          </p:cNvPicPr>
          <p:nvPr>
            <p:ph idx="1"/>
          </p:nvPr>
        </p:nvPicPr>
        <p:blipFill>
          <a:blip r:embed="rId2"/>
          <a:stretch>
            <a:fillRect/>
          </a:stretch>
        </p:blipFill>
        <p:spPr>
          <a:xfrm>
            <a:off x="1484737" y="1825625"/>
            <a:ext cx="9222526" cy="4351338"/>
          </a:xfrm>
        </p:spPr>
      </p:pic>
    </p:spTree>
    <p:extLst>
      <p:ext uri="{BB962C8B-B14F-4D97-AF65-F5344CB8AC3E}">
        <p14:creationId xmlns:p14="http://schemas.microsoft.com/office/powerpoint/2010/main" val="4012600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4BF4-C144-402A-9916-0AB2C09B1945}"/>
              </a:ext>
            </a:extLst>
          </p:cNvPr>
          <p:cNvSpPr>
            <a:spLocks noGrp="1"/>
          </p:cNvSpPr>
          <p:nvPr>
            <p:ph type="title"/>
          </p:nvPr>
        </p:nvSpPr>
        <p:spPr/>
        <p:txBody>
          <a:bodyPr/>
          <a:lstStyle/>
          <a:p>
            <a:r>
              <a:rPr lang="en-US" dirty="0"/>
              <a:t>Create pipeline and name it</a:t>
            </a:r>
            <a:endParaRPr lang="en-IN" dirty="0"/>
          </a:p>
        </p:txBody>
      </p:sp>
      <p:pic>
        <p:nvPicPr>
          <p:cNvPr id="5" name="Content Placeholder 4">
            <a:extLst>
              <a:ext uri="{FF2B5EF4-FFF2-40B4-BE49-F238E27FC236}">
                <a16:creationId xmlns:a16="http://schemas.microsoft.com/office/drawing/2014/main" id="{A5D57EF5-347A-42CB-B7BC-500EF7A1EAE2}"/>
              </a:ext>
            </a:extLst>
          </p:cNvPr>
          <p:cNvPicPr>
            <a:picLocks noGrp="1" noChangeAspect="1"/>
          </p:cNvPicPr>
          <p:nvPr>
            <p:ph idx="1"/>
          </p:nvPr>
        </p:nvPicPr>
        <p:blipFill>
          <a:blip r:embed="rId2"/>
          <a:stretch>
            <a:fillRect/>
          </a:stretch>
        </p:blipFill>
        <p:spPr>
          <a:xfrm>
            <a:off x="1459408" y="1825625"/>
            <a:ext cx="9273184" cy="4351338"/>
          </a:xfrm>
        </p:spPr>
      </p:pic>
    </p:spTree>
    <p:extLst>
      <p:ext uri="{BB962C8B-B14F-4D97-AF65-F5344CB8AC3E}">
        <p14:creationId xmlns:p14="http://schemas.microsoft.com/office/powerpoint/2010/main" val="288124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C84F-9764-4325-9D7B-D5A9D18435D9}"/>
              </a:ext>
            </a:extLst>
          </p:cNvPr>
          <p:cNvSpPr>
            <a:spLocks noGrp="1"/>
          </p:cNvSpPr>
          <p:nvPr>
            <p:ph type="title"/>
          </p:nvPr>
        </p:nvSpPr>
        <p:spPr/>
        <p:txBody>
          <a:bodyPr/>
          <a:lstStyle/>
          <a:p>
            <a:r>
              <a:rPr lang="en-US" dirty="0"/>
              <a:t>Now paste that URL in ADF &gt; WEB&gt;Setting&gt;URL</a:t>
            </a:r>
            <a:endParaRPr lang="en-IN" dirty="0"/>
          </a:p>
        </p:txBody>
      </p:sp>
      <p:pic>
        <p:nvPicPr>
          <p:cNvPr id="5" name="Content Placeholder 4">
            <a:extLst>
              <a:ext uri="{FF2B5EF4-FFF2-40B4-BE49-F238E27FC236}">
                <a16:creationId xmlns:a16="http://schemas.microsoft.com/office/drawing/2014/main" id="{3FCCABC1-FA88-4E87-A500-32B7C2228F02}"/>
              </a:ext>
            </a:extLst>
          </p:cNvPr>
          <p:cNvPicPr>
            <a:picLocks noGrp="1" noChangeAspect="1"/>
          </p:cNvPicPr>
          <p:nvPr>
            <p:ph idx="1"/>
          </p:nvPr>
        </p:nvPicPr>
        <p:blipFill>
          <a:blip r:embed="rId2"/>
          <a:stretch>
            <a:fillRect/>
          </a:stretch>
        </p:blipFill>
        <p:spPr>
          <a:xfrm>
            <a:off x="1481749" y="1825625"/>
            <a:ext cx="9228502" cy="4351338"/>
          </a:xfrm>
        </p:spPr>
      </p:pic>
    </p:spTree>
    <p:extLst>
      <p:ext uri="{BB962C8B-B14F-4D97-AF65-F5344CB8AC3E}">
        <p14:creationId xmlns:p14="http://schemas.microsoft.com/office/powerpoint/2010/main" val="3198564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42CF-E694-41FF-9E3B-5F46756155C1}"/>
              </a:ext>
            </a:extLst>
          </p:cNvPr>
          <p:cNvSpPr>
            <a:spLocks noGrp="1"/>
          </p:cNvSpPr>
          <p:nvPr>
            <p:ph type="title"/>
          </p:nvPr>
        </p:nvSpPr>
        <p:spPr/>
        <p:txBody>
          <a:bodyPr/>
          <a:lstStyle/>
          <a:p>
            <a:r>
              <a:rPr lang="en-US" dirty="0"/>
              <a:t>Select method as post as we are sending request to URL</a:t>
            </a:r>
            <a:endParaRPr lang="en-IN" dirty="0"/>
          </a:p>
        </p:txBody>
      </p:sp>
      <p:pic>
        <p:nvPicPr>
          <p:cNvPr id="5" name="Content Placeholder 4">
            <a:extLst>
              <a:ext uri="{FF2B5EF4-FFF2-40B4-BE49-F238E27FC236}">
                <a16:creationId xmlns:a16="http://schemas.microsoft.com/office/drawing/2014/main" id="{D4ACCD7F-F8DD-461D-8E0F-B84E8918E6C5}"/>
              </a:ext>
            </a:extLst>
          </p:cNvPr>
          <p:cNvPicPr>
            <a:picLocks noGrp="1" noChangeAspect="1"/>
          </p:cNvPicPr>
          <p:nvPr>
            <p:ph idx="1"/>
          </p:nvPr>
        </p:nvPicPr>
        <p:blipFill>
          <a:blip r:embed="rId2"/>
          <a:stretch>
            <a:fillRect/>
          </a:stretch>
        </p:blipFill>
        <p:spPr>
          <a:xfrm>
            <a:off x="1472402" y="1825625"/>
            <a:ext cx="9247195" cy="4351338"/>
          </a:xfrm>
        </p:spPr>
      </p:pic>
    </p:spTree>
    <p:extLst>
      <p:ext uri="{BB962C8B-B14F-4D97-AF65-F5344CB8AC3E}">
        <p14:creationId xmlns:p14="http://schemas.microsoft.com/office/powerpoint/2010/main" val="1521530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22AF-799B-479A-8144-127B2553A732}"/>
              </a:ext>
            </a:extLst>
          </p:cNvPr>
          <p:cNvSpPr>
            <a:spLocks noGrp="1"/>
          </p:cNvSpPr>
          <p:nvPr>
            <p:ph type="title"/>
          </p:nvPr>
        </p:nvSpPr>
        <p:spPr/>
        <p:txBody>
          <a:bodyPr/>
          <a:lstStyle/>
          <a:p>
            <a:r>
              <a:rPr lang="en-US" dirty="0"/>
              <a:t>Now Body&gt;add Dynamic Content ( in body what are request or things you are going to send)</a:t>
            </a:r>
            <a:endParaRPr lang="en-IN" dirty="0"/>
          </a:p>
        </p:txBody>
      </p:sp>
      <p:pic>
        <p:nvPicPr>
          <p:cNvPr id="5" name="Content Placeholder 4">
            <a:extLst>
              <a:ext uri="{FF2B5EF4-FFF2-40B4-BE49-F238E27FC236}">
                <a16:creationId xmlns:a16="http://schemas.microsoft.com/office/drawing/2014/main" id="{918C2FCB-EBEF-42C5-A762-B757B14C8B1B}"/>
              </a:ext>
            </a:extLst>
          </p:cNvPr>
          <p:cNvPicPr>
            <a:picLocks noGrp="1" noChangeAspect="1"/>
          </p:cNvPicPr>
          <p:nvPr>
            <p:ph idx="1"/>
          </p:nvPr>
        </p:nvPicPr>
        <p:blipFill>
          <a:blip r:embed="rId2"/>
          <a:stretch>
            <a:fillRect/>
          </a:stretch>
        </p:blipFill>
        <p:spPr>
          <a:xfrm>
            <a:off x="1459408" y="1825625"/>
            <a:ext cx="9273184" cy="4351338"/>
          </a:xfrm>
        </p:spPr>
      </p:pic>
    </p:spTree>
    <p:extLst>
      <p:ext uri="{BB962C8B-B14F-4D97-AF65-F5344CB8AC3E}">
        <p14:creationId xmlns:p14="http://schemas.microsoft.com/office/powerpoint/2010/main" val="154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A052-2F38-458D-B146-23CFC5930218}"/>
              </a:ext>
            </a:extLst>
          </p:cNvPr>
          <p:cNvSpPr>
            <a:spLocks noGrp="1"/>
          </p:cNvSpPr>
          <p:nvPr>
            <p:ph type="title"/>
          </p:nvPr>
        </p:nvSpPr>
        <p:spPr/>
        <p:txBody>
          <a:bodyPr/>
          <a:lstStyle/>
          <a:p>
            <a:r>
              <a:rPr lang="en-US" dirty="0"/>
              <a:t>Write this in body</a:t>
            </a:r>
            <a:endParaRPr lang="en-IN" dirty="0"/>
          </a:p>
        </p:txBody>
      </p:sp>
      <p:pic>
        <p:nvPicPr>
          <p:cNvPr id="15" name="Content Placeholder 14">
            <a:extLst>
              <a:ext uri="{FF2B5EF4-FFF2-40B4-BE49-F238E27FC236}">
                <a16:creationId xmlns:a16="http://schemas.microsoft.com/office/drawing/2014/main" id="{902A2C61-74DF-40E8-9423-F34FC5F6067E}"/>
              </a:ext>
            </a:extLst>
          </p:cNvPr>
          <p:cNvPicPr>
            <a:picLocks noGrp="1" noChangeAspect="1"/>
          </p:cNvPicPr>
          <p:nvPr>
            <p:ph idx="1"/>
          </p:nvPr>
        </p:nvPicPr>
        <p:blipFill>
          <a:blip r:embed="rId2"/>
          <a:stretch>
            <a:fillRect/>
          </a:stretch>
        </p:blipFill>
        <p:spPr>
          <a:xfrm>
            <a:off x="1518030" y="1835052"/>
            <a:ext cx="9155940" cy="4351338"/>
          </a:xfrm>
        </p:spPr>
      </p:pic>
    </p:spTree>
    <p:extLst>
      <p:ext uri="{BB962C8B-B14F-4D97-AF65-F5344CB8AC3E}">
        <p14:creationId xmlns:p14="http://schemas.microsoft.com/office/powerpoint/2010/main" val="1049868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5F0A-C7DF-48C7-B787-58FFDD74A8BB}"/>
              </a:ext>
            </a:extLst>
          </p:cNvPr>
          <p:cNvSpPr>
            <a:spLocks noGrp="1"/>
          </p:cNvSpPr>
          <p:nvPr>
            <p:ph type="title"/>
          </p:nvPr>
        </p:nvSpPr>
        <p:spPr/>
        <p:txBody>
          <a:bodyPr/>
          <a:lstStyle/>
          <a:p>
            <a:r>
              <a:rPr lang="en-US" dirty="0"/>
              <a:t>Publish</a:t>
            </a:r>
            <a:endParaRPr lang="en-IN" dirty="0"/>
          </a:p>
        </p:txBody>
      </p:sp>
      <p:pic>
        <p:nvPicPr>
          <p:cNvPr id="5" name="Content Placeholder 4">
            <a:extLst>
              <a:ext uri="{FF2B5EF4-FFF2-40B4-BE49-F238E27FC236}">
                <a16:creationId xmlns:a16="http://schemas.microsoft.com/office/drawing/2014/main" id="{0B9A63B7-FA3E-494A-8623-B21FCBD0DCC1}"/>
              </a:ext>
            </a:extLst>
          </p:cNvPr>
          <p:cNvPicPr>
            <a:picLocks noGrp="1" noChangeAspect="1"/>
          </p:cNvPicPr>
          <p:nvPr>
            <p:ph idx="1"/>
          </p:nvPr>
        </p:nvPicPr>
        <p:blipFill>
          <a:blip r:embed="rId2"/>
          <a:stretch>
            <a:fillRect/>
          </a:stretch>
        </p:blipFill>
        <p:spPr>
          <a:xfrm>
            <a:off x="1513005" y="1825625"/>
            <a:ext cx="9165990" cy="4351338"/>
          </a:xfrm>
        </p:spPr>
      </p:pic>
    </p:spTree>
    <p:extLst>
      <p:ext uri="{BB962C8B-B14F-4D97-AF65-F5344CB8AC3E}">
        <p14:creationId xmlns:p14="http://schemas.microsoft.com/office/powerpoint/2010/main" val="388873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4580-6D27-4AC6-B145-C4A8765351CE}"/>
              </a:ext>
            </a:extLst>
          </p:cNvPr>
          <p:cNvSpPr>
            <a:spLocks noGrp="1"/>
          </p:cNvSpPr>
          <p:nvPr>
            <p:ph type="title"/>
          </p:nvPr>
        </p:nvSpPr>
        <p:spPr/>
        <p:txBody>
          <a:bodyPr/>
          <a:lstStyle/>
          <a:p>
            <a:r>
              <a:rPr lang="en-US" dirty="0"/>
              <a:t>Now copy this</a:t>
            </a:r>
            <a:endParaRPr lang="en-IN" dirty="0"/>
          </a:p>
        </p:txBody>
      </p:sp>
      <p:pic>
        <p:nvPicPr>
          <p:cNvPr id="9" name="Content Placeholder 8">
            <a:extLst>
              <a:ext uri="{FF2B5EF4-FFF2-40B4-BE49-F238E27FC236}">
                <a16:creationId xmlns:a16="http://schemas.microsoft.com/office/drawing/2014/main" id="{82A7FD7F-124D-4AC3-A752-472B1E59DAB1}"/>
              </a:ext>
            </a:extLst>
          </p:cNvPr>
          <p:cNvPicPr>
            <a:picLocks noGrp="1" noChangeAspect="1"/>
          </p:cNvPicPr>
          <p:nvPr>
            <p:ph idx="1"/>
          </p:nvPr>
        </p:nvPicPr>
        <p:blipFill>
          <a:blip r:embed="rId2"/>
          <a:stretch>
            <a:fillRect/>
          </a:stretch>
        </p:blipFill>
        <p:spPr>
          <a:xfrm>
            <a:off x="1518030" y="1825625"/>
            <a:ext cx="9155940" cy="4351338"/>
          </a:xfrm>
        </p:spPr>
      </p:pic>
    </p:spTree>
    <p:extLst>
      <p:ext uri="{BB962C8B-B14F-4D97-AF65-F5344CB8AC3E}">
        <p14:creationId xmlns:p14="http://schemas.microsoft.com/office/powerpoint/2010/main" val="1067210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536E-AEB2-4882-A505-3FC5CBC73F4D}"/>
              </a:ext>
            </a:extLst>
          </p:cNvPr>
          <p:cNvSpPr>
            <a:spLocks noGrp="1"/>
          </p:cNvSpPr>
          <p:nvPr>
            <p:ph type="title"/>
          </p:nvPr>
        </p:nvSpPr>
        <p:spPr/>
        <p:txBody>
          <a:bodyPr/>
          <a:lstStyle/>
          <a:p>
            <a:r>
              <a:rPr lang="en-US" dirty="0"/>
              <a:t>Go to sample payload and paste it here</a:t>
            </a:r>
            <a:endParaRPr lang="en-IN" dirty="0"/>
          </a:p>
        </p:txBody>
      </p:sp>
      <p:pic>
        <p:nvPicPr>
          <p:cNvPr id="5" name="Content Placeholder 4">
            <a:extLst>
              <a:ext uri="{FF2B5EF4-FFF2-40B4-BE49-F238E27FC236}">
                <a16:creationId xmlns:a16="http://schemas.microsoft.com/office/drawing/2014/main" id="{E818721F-D4EB-45F8-8C93-D63D0969C785}"/>
              </a:ext>
            </a:extLst>
          </p:cNvPr>
          <p:cNvPicPr>
            <a:picLocks noGrp="1" noChangeAspect="1"/>
          </p:cNvPicPr>
          <p:nvPr>
            <p:ph idx="1"/>
          </p:nvPr>
        </p:nvPicPr>
        <p:blipFill>
          <a:blip r:embed="rId2"/>
          <a:stretch>
            <a:fillRect/>
          </a:stretch>
        </p:blipFill>
        <p:spPr>
          <a:xfrm>
            <a:off x="1523044" y="1825625"/>
            <a:ext cx="9145911" cy="4351338"/>
          </a:xfrm>
        </p:spPr>
      </p:pic>
    </p:spTree>
    <p:extLst>
      <p:ext uri="{BB962C8B-B14F-4D97-AF65-F5344CB8AC3E}">
        <p14:creationId xmlns:p14="http://schemas.microsoft.com/office/powerpoint/2010/main" val="2097820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6B1D-6028-4B4C-9293-AF5F1CA591FF}"/>
              </a:ext>
            </a:extLst>
          </p:cNvPr>
          <p:cNvSpPr>
            <a:spLocks noGrp="1"/>
          </p:cNvSpPr>
          <p:nvPr>
            <p:ph type="title"/>
          </p:nvPr>
        </p:nvSpPr>
        <p:spPr/>
        <p:txBody>
          <a:bodyPr/>
          <a:lstStyle/>
          <a:p>
            <a:r>
              <a:rPr lang="en-US" dirty="0"/>
              <a:t>Done</a:t>
            </a:r>
            <a:endParaRPr lang="en-IN" dirty="0"/>
          </a:p>
        </p:txBody>
      </p:sp>
      <p:pic>
        <p:nvPicPr>
          <p:cNvPr id="9" name="Content Placeholder 8">
            <a:extLst>
              <a:ext uri="{FF2B5EF4-FFF2-40B4-BE49-F238E27FC236}">
                <a16:creationId xmlns:a16="http://schemas.microsoft.com/office/drawing/2014/main" id="{BE2BCEBB-A56A-40DA-9430-30A0605A511E}"/>
              </a:ext>
            </a:extLst>
          </p:cNvPr>
          <p:cNvPicPr>
            <a:picLocks noGrp="1" noChangeAspect="1"/>
          </p:cNvPicPr>
          <p:nvPr>
            <p:ph idx="1"/>
          </p:nvPr>
        </p:nvPicPr>
        <p:blipFill>
          <a:blip r:embed="rId2"/>
          <a:stretch>
            <a:fillRect/>
          </a:stretch>
        </p:blipFill>
        <p:spPr>
          <a:xfrm>
            <a:off x="1704372" y="1825625"/>
            <a:ext cx="8783256" cy="4351338"/>
          </a:xfrm>
        </p:spPr>
      </p:pic>
    </p:spTree>
    <p:extLst>
      <p:ext uri="{BB962C8B-B14F-4D97-AF65-F5344CB8AC3E}">
        <p14:creationId xmlns:p14="http://schemas.microsoft.com/office/powerpoint/2010/main" val="3443946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76FE-7801-42C5-A29D-0F4B7271E92E}"/>
              </a:ext>
            </a:extLst>
          </p:cNvPr>
          <p:cNvSpPr>
            <a:spLocks noGrp="1"/>
          </p:cNvSpPr>
          <p:nvPr>
            <p:ph type="title"/>
          </p:nvPr>
        </p:nvSpPr>
        <p:spPr/>
        <p:txBody>
          <a:bodyPr/>
          <a:lstStyle/>
          <a:p>
            <a:r>
              <a:rPr lang="en-US" dirty="0"/>
              <a:t>Add Action</a:t>
            </a:r>
            <a:endParaRPr lang="en-IN" dirty="0"/>
          </a:p>
        </p:txBody>
      </p:sp>
      <p:pic>
        <p:nvPicPr>
          <p:cNvPr id="5" name="Content Placeholder 4">
            <a:extLst>
              <a:ext uri="{FF2B5EF4-FFF2-40B4-BE49-F238E27FC236}">
                <a16:creationId xmlns:a16="http://schemas.microsoft.com/office/drawing/2014/main" id="{FD8A57AE-153E-4F54-ABA8-60FAB8875B60}"/>
              </a:ext>
            </a:extLst>
          </p:cNvPr>
          <p:cNvPicPr>
            <a:picLocks noGrp="1" noChangeAspect="1"/>
          </p:cNvPicPr>
          <p:nvPr>
            <p:ph idx="1"/>
          </p:nvPr>
        </p:nvPicPr>
        <p:blipFill>
          <a:blip r:embed="rId2"/>
          <a:stretch>
            <a:fillRect/>
          </a:stretch>
        </p:blipFill>
        <p:spPr>
          <a:xfrm>
            <a:off x="1487712" y="1825625"/>
            <a:ext cx="9216575" cy="4351338"/>
          </a:xfrm>
        </p:spPr>
      </p:pic>
    </p:spTree>
    <p:extLst>
      <p:ext uri="{BB962C8B-B14F-4D97-AF65-F5344CB8AC3E}">
        <p14:creationId xmlns:p14="http://schemas.microsoft.com/office/powerpoint/2010/main" val="2030442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1636-2F78-4A25-B519-798B277D0470}"/>
              </a:ext>
            </a:extLst>
          </p:cNvPr>
          <p:cNvSpPr>
            <a:spLocks noGrp="1"/>
          </p:cNvSpPr>
          <p:nvPr>
            <p:ph type="title"/>
          </p:nvPr>
        </p:nvSpPr>
        <p:spPr/>
        <p:txBody>
          <a:bodyPr/>
          <a:lstStyle/>
          <a:p>
            <a:r>
              <a:rPr lang="en-US" dirty="0"/>
              <a:t>Search outlook</a:t>
            </a:r>
            <a:endParaRPr lang="en-IN" dirty="0"/>
          </a:p>
        </p:txBody>
      </p:sp>
      <p:pic>
        <p:nvPicPr>
          <p:cNvPr id="5" name="Content Placeholder 4">
            <a:extLst>
              <a:ext uri="{FF2B5EF4-FFF2-40B4-BE49-F238E27FC236}">
                <a16:creationId xmlns:a16="http://schemas.microsoft.com/office/drawing/2014/main" id="{35617960-7E4F-49C2-BA57-719B1FBF4971}"/>
              </a:ext>
            </a:extLst>
          </p:cNvPr>
          <p:cNvPicPr>
            <a:picLocks noGrp="1" noChangeAspect="1"/>
          </p:cNvPicPr>
          <p:nvPr>
            <p:ph idx="1"/>
          </p:nvPr>
        </p:nvPicPr>
        <p:blipFill>
          <a:blip r:embed="rId2"/>
          <a:stretch>
            <a:fillRect/>
          </a:stretch>
        </p:blipFill>
        <p:spPr>
          <a:xfrm>
            <a:off x="1487712" y="1825625"/>
            <a:ext cx="9216575" cy="4351338"/>
          </a:xfrm>
        </p:spPr>
      </p:pic>
    </p:spTree>
    <p:extLst>
      <p:ext uri="{BB962C8B-B14F-4D97-AF65-F5344CB8AC3E}">
        <p14:creationId xmlns:p14="http://schemas.microsoft.com/office/powerpoint/2010/main" val="175040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590F-66EC-4FCA-B2D2-78C572B7993F}"/>
              </a:ext>
            </a:extLst>
          </p:cNvPr>
          <p:cNvSpPr>
            <a:spLocks noGrp="1"/>
          </p:cNvSpPr>
          <p:nvPr>
            <p:ph type="title"/>
          </p:nvPr>
        </p:nvSpPr>
        <p:spPr/>
        <p:txBody>
          <a:bodyPr/>
          <a:lstStyle/>
          <a:p>
            <a:r>
              <a:rPr lang="en-US" dirty="0"/>
              <a:t>Add source : Blob Storage and Sink : Azure SQL Database</a:t>
            </a:r>
            <a:endParaRPr lang="en-IN" dirty="0"/>
          </a:p>
        </p:txBody>
      </p:sp>
      <p:pic>
        <p:nvPicPr>
          <p:cNvPr id="5" name="Content Placeholder 4">
            <a:extLst>
              <a:ext uri="{FF2B5EF4-FFF2-40B4-BE49-F238E27FC236}">
                <a16:creationId xmlns:a16="http://schemas.microsoft.com/office/drawing/2014/main" id="{D263EE33-90C5-4459-98BF-00F636785A5F}"/>
              </a:ext>
            </a:extLst>
          </p:cNvPr>
          <p:cNvPicPr>
            <a:picLocks noGrp="1" noChangeAspect="1"/>
          </p:cNvPicPr>
          <p:nvPr>
            <p:ph idx="1"/>
          </p:nvPr>
        </p:nvPicPr>
        <p:blipFill>
          <a:blip r:embed="rId2"/>
          <a:stretch>
            <a:fillRect/>
          </a:stretch>
        </p:blipFill>
        <p:spPr>
          <a:xfrm>
            <a:off x="1515393" y="1825625"/>
            <a:ext cx="9161214" cy="4351338"/>
          </a:xfrm>
        </p:spPr>
      </p:pic>
    </p:spTree>
    <p:extLst>
      <p:ext uri="{BB962C8B-B14F-4D97-AF65-F5344CB8AC3E}">
        <p14:creationId xmlns:p14="http://schemas.microsoft.com/office/powerpoint/2010/main" val="4140139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FA83-431A-46A5-8F7D-789BA05A705B}"/>
              </a:ext>
            </a:extLst>
          </p:cNvPr>
          <p:cNvSpPr>
            <a:spLocks noGrp="1"/>
          </p:cNvSpPr>
          <p:nvPr>
            <p:ph type="title"/>
          </p:nvPr>
        </p:nvSpPr>
        <p:spPr/>
        <p:txBody>
          <a:bodyPr/>
          <a:lstStyle/>
          <a:p>
            <a:r>
              <a:rPr lang="en-US" dirty="0"/>
              <a:t>See More</a:t>
            </a:r>
            <a:endParaRPr lang="en-IN" dirty="0"/>
          </a:p>
        </p:txBody>
      </p:sp>
      <p:pic>
        <p:nvPicPr>
          <p:cNvPr id="5" name="Content Placeholder 4">
            <a:extLst>
              <a:ext uri="{FF2B5EF4-FFF2-40B4-BE49-F238E27FC236}">
                <a16:creationId xmlns:a16="http://schemas.microsoft.com/office/drawing/2014/main" id="{372BC4AF-6885-4837-9BB6-51209C2C37BE}"/>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3225417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118A-8387-4F8F-A1C6-166F5CA632CE}"/>
              </a:ext>
            </a:extLst>
          </p:cNvPr>
          <p:cNvSpPr>
            <a:spLocks noGrp="1"/>
          </p:cNvSpPr>
          <p:nvPr>
            <p:ph type="title"/>
          </p:nvPr>
        </p:nvSpPr>
        <p:spPr/>
        <p:txBody>
          <a:bodyPr/>
          <a:lstStyle/>
          <a:p>
            <a:r>
              <a:rPr lang="en-US" dirty="0"/>
              <a:t>Send email V2</a:t>
            </a:r>
            <a:endParaRPr lang="en-IN" dirty="0"/>
          </a:p>
        </p:txBody>
      </p:sp>
      <p:pic>
        <p:nvPicPr>
          <p:cNvPr id="5" name="Content Placeholder 4">
            <a:extLst>
              <a:ext uri="{FF2B5EF4-FFF2-40B4-BE49-F238E27FC236}">
                <a16:creationId xmlns:a16="http://schemas.microsoft.com/office/drawing/2014/main" id="{60F9DB4D-F6A3-440C-8825-43CE749A2FAB}"/>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86725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B38A-4A73-4910-ADD2-8269E5C71E2B}"/>
              </a:ext>
            </a:extLst>
          </p:cNvPr>
          <p:cNvSpPr>
            <a:spLocks noGrp="1"/>
          </p:cNvSpPr>
          <p:nvPr>
            <p:ph type="title"/>
          </p:nvPr>
        </p:nvSpPr>
        <p:spPr/>
        <p:txBody>
          <a:bodyPr/>
          <a:lstStyle/>
          <a:p>
            <a:r>
              <a:rPr lang="en-US" dirty="0"/>
              <a:t>Sign in</a:t>
            </a:r>
            <a:endParaRPr lang="en-IN" dirty="0"/>
          </a:p>
        </p:txBody>
      </p:sp>
      <p:pic>
        <p:nvPicPr>
          <p:cNvPr id="5" name="Content Placeholder 4">
            <a:extLst>
              <a:ext uri="{FF2B5EF4-FFF2-40B4-BE49-F238E27FC236}">
                <a16:creationId xmlns:a16="http://schemas.microsoft.com/office/drawing/2014/main" id="{34CCCE91-3166-4A6D-8099-FCBB7D6E6839}"/>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3436795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56CA-0FAC-489C-8CDF-D421FCB7323C}"/>
              </a:ext>
            </a:extLst>
          </p:cNvPr>
          <p:cNvSpPr>
            <a:spLocks noGrp="1"/>
          </p:cNvSpPr>
          <p:nvPr>
            <p:ph type="title"/>
          </p:nvPr>
        </p:nvSpPr>
        <p:spPr/>
        <p:txBody>
          <a:bodyPr/>
          <a:lstStyle/>
          <a:p>
            <a:r>
              <a:rPr lang="en-US" dirty="0"/>
              <a:t>Add emails here to whom you want to send</a:t>
            </a:r>
            <a:endParaRPr lang="en-IN" dirty="0"/>
          </a:p>
        </p:txBody>
      </p:sp>
      <p:pic>
        <p:nvPicPr>
          <p:cNvPr id="9" name="Content Placeholder 8">
            <a:extLst>
              <a:ext uri="{FF2B5EF4-FFF2-40B4-BE49-F238E27FC236}">
                <a16:creationId xmlns:a16="http://schemas.microsoft.com/office/drawing/2014/main" id="{15691256-5D14-4725-82BF-9F28122DE581}"/>
              </a:ext>
            </a:extLst>
          </p:cNvPr>
          <p:cNvPicPr>
            <a:picLocks noGrp="1" noChangeAspect="1"/>
          </p:cNvPicPr>
          <p:nvPr>
            <p:ph idx="1"/>
          </p:nvPr>
        </p:nvPicPr>
        <p:blipFill>
          <a:blip r:embed="rId2"/>
          <a:stretch>
            <a:fillRect/>
          </a:stretch>
        </p:blipFill>
        <p:spPr>
          <a:xfrm>
            <a:off x="1232442" y="1825625"/>
            <a:ext cx="9727116" cy="4351338"/>
          </a:xfrm>
        </p:spPr>
      </p:pic>
    </p:spTree>
    <p:extLst>
      <p:ext uri="{BB962C8B-B14F-4D97-AF65-F5344CB8AC3E}">
        <p14:creationId xmlns:p14="http://schemas.microsoft.com/office/powerpoint/2010/main" val="3365603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EE65-D625-4822-989A-898C3789044D}"/>
              </a:ext>
            </a:extLst>
          </p:cNvPr>
          <p:cNvSpPr>
            <a:spLocks noGrp="1"/>
          </p:cNvSpPr>
          <p:nvPr>
            <p:ph type="title"/>
          </p:nvPr>
        </p:nvSpPr>
        <p:spPr/>
        <p:txBody>
          <a:bodyPr/>
          <a:lstStyle/>
          <a:p>
            <a:r>
              <a:rPr lang="en-US" dirty="0"/>
              <a:t>Write ‘Blob to SQL Pipeline is ’ instead of writing successful go to trigger option</a:t>
            </a:r>
            <a:endParaRPr lang="en-IN" dirty="0"/>
          </a:p>
        </p:txBody>
      </p:sp>
      <p:pic>
        <p:nvPicPr>
          <p:cNvPr id="5" name="Content Placeholder 4">
            <a:extLst>
              <a:ext uri="{FF2B5EF4-FFF2-40B4-BE49-F238E27FC236}">
                <a16:creationId xmlns:a16="http://schemas.microsoft.com/office/drawing/2014/main" id="{BF9D5F2B-C970-4A80-9D1E-3B9A5DD1057E}"/>
              </a:ext>
            </a:extLst>
          </p:cNvPr>
          <p:cNvPicPr>
            <a:picLocks noGrp="1" noChangeAspect="1"/>
          </p:cNvPicPr>
          <p:nvPr>
            <p:ph idx="1"/>
          </p:nvPr>
        </p:nvPicPr>
        <p:blipFill>
          <a:blip r:embed="rId2"/>
          <a:stretch>
            <a:fillRect/>
          </a:stretch>
        </p:blipFill>
        <p:spPr>
          <a:xfrm>
            <a:off x="1263991" y="1825625"/>
            <a:ext cx="9664018" cy="4351338"/>
          </a:xfrm>
        </p:spPr>
      </p:pic>
    </p:spTree>
    <p:extLst>
      <p:ext uri="{BB962C8B-B14F-4D97-AF65-F5344CB8AC3E}">
        <p14:creationId xmlns:p14="http://schemas.microsoft.com/office/powerpoint/2010/main" val="3499370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442F-7051-42A5-96C3-677F089B8BD2}"/>
              </a:ext>
            </a:extLst>
          </p:cNvPr>
          <p:cNvSpPr>
            <a:spLocks noGrp="1"/>
          </p:cNvSpPr>
          <p:nvPr>
            <p:ph type="title"/>
          </p:nvPr>
        </p:nvSpPr>
        <p:spPr/>
        <p:txBody>
          <a:bodyPr/>
          <a:lstStyle/>
          <a:p>
            <a:r>
              <a:rPr lang="en-US" dirty="0"/>
              <a:t>Select Status as status output is successful</a:t>
            </a:r>
            <a:endParaRPr lang="en-IN" dirty="0"/>
          </a:p>
        </p:txBody>
      </p:sp>
      <p:pic>
        <p:nvPicPr>
          <p:cNvPr id="5" name="Content Placeholder 4">
            <a:extLst>
              <a:ext uri="{FF2B5EF4-FFF2-40B4-BE49-F238E27FC236}">
                <a16:creationId xmlns:a16="http://schemas.microsoft.com/office/drawing/2014/main" id="{C65FE1A2-0604-497C-AB6D-7CBD153A732B}"/>
              </a:ext>
            </a:extLst>
          </p:cNvPr>
          <p:cNvPicPr>
            <a:picLocks noGrp="1" noChangeAspect="1"/>
          </p:cNvPicPr>
          <p:nvPr>
            <p:ph idx="1"/>
          </p:nvPr>
        </p:nvPicPr>
        <p:blipFill>
          <a:blip r:embed="rId2"/>
          <a:stretch>
            <a:fillRect/>
          </a:stretch>
        </p:blipFill>
        <p:spPr>
          <a:xfrm>
            <a:off x="1462139" y="1825625"/>
            <a:ext cx="9267722" cy="4351338"/>
          </a:xfrm>
        </p:spPr>
      </p:pic>
    </p:spTree>
    <p:extLst>
      <p:ext uri="{BB962C8B-B14F-4D97-AF65-F5344CB8AC3E}">
        <p14:creationId xmlns:p14="http://schemas.microsoft.com/office/powerpoint/2010/main" val="3118809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014D-905F-49F1-BC35-09EE59C98A47}"/>
              </a:ext>
            </a:extLst>
          </p:cNvPr>
          <p:cNvSpPr>
            <a:spLocks noGrp="1"/>
          </p:cNvSpPr>
          <p:nvPr>
            <p:ph type="title"/>
          </p:nvPr>
        </p:nvSpPr>
        <p:spPr/>
        <p:txBody>
          <a:bodyPr/>
          <a:lstStyle/>
          <a:p>
            <a:r>
              <a:rPr lang="en-US" dirty="0"/>
              <a:t>This is better</a:t>
            </a:r>
            <a:endParaRPr lang="en-IN" dirty="0"/>
          </a:p>
        </p:txBody>
      </p:sp>
      <p:pic>
        <p:nvPicPr>
          <p:cNvPr id="5" name="Content Placeholder 4">
            <a:extLst>
              <a:ext uri="{FF2B5EF4-FFF2-40B4-BE49-F238E27FC236}">
                <a16:creationId xmlns:a16="http://schemas.microsoft.com/office/drawing/2014/main" id="{5DF21A8E-9854-44A7-AA3D-692EFFF0BF28}"/>
              </a:ext>
            </a:extLst>
          </p:cNvPr>
          <p:cNvPicPr>
            <a:picLocks noGrp="1" noChangeAspect="1"/>
          </p:cNvPicPr>
          <p:nvPr>
            <p:ph idx="1"/>
          </p:nvPr>
        </p:nvPicPr>
        <p:blipFill>
          <a:blip r:embed="rId2"/>
          <a:stretch>
            <a:fillRect/>
          </a:stretch>
        </p:blipFill>
        <p:spPr>
          <a:xfrm>
            <a:off x="1215376" y="1825625"/>
            <a:ext cx="9761247" cy="4351338"/>
          </a:xfrm>
        </p:spPr>
      </p:pic>
    </p:spTree>
    <p:extLst>
      <p:ext uri="{BB962C8B-B14F-4D97-AF65-F5344CB8AC3E}">
        <p14:creationId xmlns:p14="http://schemas.microsoft.com/office/powerpoint/2010/main" val="3192933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1777-8582-4CC4-98BA-58DCA31F4CB4}"/>
              </a:ext>
            </a:extLst>
          </p:cNvPr>
          <p:cNvSpPr>
            <a:spLocks noGrp="1"/>
          </p:cNvSpPr>
          <p:nvPr>
            <p:ph type="title"/>
          </p:nvPr>
        </p:nvSpPr>
        <p:spPr/>
        <p:txBody>
          <a:bodyPr/>
          <a:lstStyle/>
          <a:p>
            <a:r>
              <a:rPr lang="en-US" dirty="0"/>
              <a:t>Write this in Body </a:t>
            </a:r>
            <a:r>
              <a:rPr lang="en-US" dirty="0" err="1"/>
              <a:t>ie</a:t>
            </a:r>
            <a:r>
              <a:rPr lang="en-US" dirty="0"/>
              <a:t> email body</a:t>
            </a:r>
            <a:endParaRPr lang="en-IN" dirty="0"/>
          </a:p>
        </p:txBody>
      </p:sp>
      <p:pic>
        <p:nvPicPr>
          <p:cNvPr id="5" name="Content Placeholder 4">
            <a:extLst>
              <a:ext uri="{FF2B5EF4-FFF2-40B4-BE49-F238E27FC236}">
                <a16:creationId xmlns:a16="http://schemas.microsoft.com/office/drawing/2014/main" id="{4A8E9BA1-6157-4BBB-B15E-7BA628CA7CF2}"/>
              </a:ext>
            </a:extLst>
          </p:cNvPr>
          <p:cNvPicPr>
            <a:picLocks noGrp="1" noChangeAspect="1"/>
          </p:cNvPicPr>
          <p:nvPr>
            <p:ph idx="1"/>
          </p:nvPr>
        </p:nvPicPr>
        <p:blipFill>
          <a:blip r:embed="rId2"/>
          <a:stretch>
            <a:fillRect/>
          </a:stretch>
        </p:blipFill>
        <p:spPr>
          <a:xfrm>
            <a:off x="1223010" y="1825625"/>
            <a:ext cx="9745979" cy="4351338"/>
          </a:xfrm>
        </p:spPr>
      </p:pic>
    </p:spTree>
    <p:extLst>
      <p:ext uri="{BB962C8B-B14F-4D97-AF65-F5344CB8AC3E}">
        <p14:creationId xmlns:p14="http://schemas.microsoft.com/office/powerpoint/2010/main" val="3644301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5F40-8293-49D3-BA13-68FFE4950A18}"/>
              </a:ext>
            </a:extLst>
          </p:cNvPr>
          <p:cNvSpPr>
            <a:spLocks noGrp="1"/>
          </p:cNvSpPr>
          <p:nvPr>
            <p:ph type="title"/>
          </p:nvPr>
        </p:nvSpPr>
        <p:spPr/>
        <p:txBody>
          <a:bodyPr/>
          <a:lstStyle/>
          <a:p>
            <a:r>
              <a:rPr lang="en-US" dirty="0"/>
              <a:t>Importance : High</a:t>
            </a:r>
            <a:endParaRPr lang="en-IN" dirty="0"/>
          </a:p>
        </p:txBody>
      </p:sp>
      <p:pic>
        <p:nvPicPr>
          <p:cNvPr id="5" name="Content Placeholder 4">
            <a:extLst>
              <a:ext uri="{FF2B5EF4-FFF2-40B4-BE49-F238E27FC236}">
                <a16:creationId xmlns:a16="http://schemas.microsoft.com/office/drawing/2014/main" id="{88EBF30D-FE66-4841-ADBA-FE899F94C8B2}"/>
              </a:ext>
            </a:extLst>
          </p:cNvPr>
          <p:cNvPicPr>
            <a:picLocks noGrp="1" noChangeAspect="1"/>
          </p:cNvPicPr>
          <p:nvPr>
            <p:ph idx="1"/>
          </p:nvPr>
        </p:nvPicPr>
        <p:blipFill>
          <a:blip r:embed="rId2"/>
          <a:stretch>
            <a:fillRect/>
          </a:stretch>
        </p:blipFill>
        <p:spPr>
          <a:xfrm>
            <a:off x="1229906" y="1825625"/>
            <a:ext cx="9732188" cy="4351338"/>
          </a:xfrm>
        </p:spPr>
      </p:pic>
    </p:spTree>
    <p:extLst>
      <p:ext uri="{BB962C8B-B14F-4D97-AF65-F5344CB8AC3E}">
        <p14:creationId xmlns:p14="http://schemas.microsoft.com/office/powerpoint/2010/main" val="1375232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D534-3803-43A2-A050-FAD5348C4353}"/>
              </a:ext>
            </a:extLst>
          </p:cNvPr>
          <p:cNvSpPr>
            <a:spLocks noGrp="1"/>
          </p:cNvSpPr>
          <p:nvPr>
            <p:ph type="title"/>
          </p:nvPr>
        </p:nvSpPr>
        <p:spPr/>
        <p:txBody>
          <a:bodyPr/>
          <a:lstStyle/>
          <a:p>
            <a:r>
              <a:rPr lang="en-US" dirty="0"/>
              <a:t>Now Run the Pipeline</a:t>
            </a:r>
            <a:endParaRPr lang="en-IN" dirty="0"/>
          </a:p>
        </p:txBody>
      </p:sp>
      <p:pic>
        <p:nvPicPr>
          <p:cNvPr id="5" name="Content Placeholder 4">
            <a:extLst>
              <a:ext uri="{FF2B5EF4-FFF2-40B4-BE49-F238E27FC236}">
                <a16:creationId xmlns:a16="http://schemas.microsoft.com/office/drawing/2014/main" id="{4FA305CB-6B78-4674-9952-02B3D3D1AFFE}"/>
              </a:ext>
            </a:extLst>
          </p:cNvPr>
          <p:cNvPicPr>
            <a:picLocks noGrp="1" noChangeAspect="1"/>
          </p:cNvPicPr>
          <p:nvPr>
            <p:ph idx="1"/>
          </p:nvPr>
        </p:nvPicPr>
        <p:blipFill>
          <a:blip r:embed="rId2"/>
          <a:stretch>
            <a:fillRect/>
          </a:stretch>
        </p:blipFill>
        <p:spPr>
          <a:xfrm>
            <a:off x="1487712" y="1825625"/>
            <a:ext cx="9216575" cy="4351338"/>
          </a:xfrm>
        </p:spPr>
      </p:pic>
    </p:spTree>
    <p:extLst>
      <p:ext uri="{BB962C8B-B14F-4D97-AF65-F5344CB8AC3E}">
        <p14:creationId xmlns:p14="http://schemas.microsoft.com/office/powerpoint/2010/main" val="303789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56B8-3A02-45A6-AE47-63F74836B88A}"/>
              </a:ext>
            </a:extLst>
          </p:cNvPr>
          <p:cNvSpPr>
            <a:spLocks noGrp="1"/>
          </p:cNvSpPr>
          <p:nvPr>
            <p:ph type="title"/>
          </p:nvPr>
        </p:nvSpPr>
        <p:spPr/>
        <p:txBody>
          <a:bodyPr/>
          <a:lstStyle/>
          <a:p>
            <a:r>
              <a:rPr lang="en-US" dirty="0"/>
              <a:t>After connection add file from blob storage</a:t>
            </a:r>
            <a:endParaRPr lang="en-IN" dirty="0"/>
          </a:p>
        </p:txBody>
      </p:sp>
      <p:pic>
        <p:nvPicPr>
          <p:cNvPr id="5" name="Content Placeholder 4">
            <a:extLst>
              <a:ext uri="{FF2B5EF4-FFF2-40B4-BE49-F238E27FC236}">
                <a16:creationId xmlns:a16="http://schemas.microsoft.com/office/drawing/2014/main" id="{1BF06844-EAF5-4347-9663-B77087D77243}"/>
              </a:ext>
            </a:extLst>
          </p:cNvPr>
          <p:cNvPicPr>
            <a:picLocks noGrp="1" noChangeAspect="1"/>
          </p:cNvPicPr>
          <p:nvPr>
            <p:ph idx="1"/>
          </p:nvPr>
        </p:nvPicPr>
        <p:blipFill>
          <a:blip r:embed="rId2"/>
          <a:stretch>
            <a:fillRect/>
          </a:stretch>
        </p:blipFill>
        <p:spPr>
          <a:xfrm>
            <a:off x="1492793" y="1825625"/>
            <a:ext cx="9206414" cy="4351338"/>
          </a:xfrm>
        </p:spPr>
      </p:pic>
    </p:spTree>
    <p:extLst>
      <p:ext uri="{BB962C8B-B14F-4D97-AF65-F5344CB8AC3E}">
        <p14:creationId xmlns:p14="http://schemas.microsoft.com/office/powerpoint/2010/main" val="1186799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2BFF-B26D-4910-BCD8-8C016C4C44F3}"/>
              </a:ext>
            </a:extLst>
          </p:cNvPr>
          <p:cNvSpPr>
            <a:spLocks noGrp="1"/>
          </p:cNvSpPr>
          <p:nvPr>
            <p:ph type="title"/>
          </p:nvPr>
        </p:nvSpPr>
        <p:spPr/>
        <p:txBody>
          <a:bodyPr/>
          <a:lstStyle/>
          <a:p>
            <a:r>
              <a:rPr lang="en-US" dirty="0"/>
              <a:t>Now both correct sign is there then pipeline ran Successfully and email has been send to given emails list</a:t>
            </a:r>
            <a:endParaRPr lang="en-IN" dirty="0"/>
          </a:p>
        </p:txBody>
      </p:sp>
      <p:pic>
        <p:nvPicPr>
          <p:cNvPr id="5" name="Content Placeholder 4">
            <a:extLst>
              <a:ext uri="{FF2B5EF4-FFF2-40B4-BE49-F238E27FC236}">
                <a16:creationId xmlns:a16="http://schemas.microsoft.com/office/drawing/2014/main" id="{961A646D-3991-414A-88A4-0E5320223883}"/>
              </a:ext>
            </a:extLst>
          </p:cNvPr>
          <p:cNvPicPr>
            <a:picLocks noGrp="1" noChangeAspect="1"/>
          </p:cNvPicPr>
          <p:nvPr>
            <p:ph idx="1"/>
          </p:nvPr>
        </p:nvPicPr>
        <p:blipFill>
          <a:blip r:embed="rId2"/>
          <a:stretch>
            <a:fillRect/>
          </a:stretch>
        </p:blipFill>
        <p:spPr>
          <a:xfrm>
            <a:off x="1472402" y="1825625"/>
            <a:ext cx="9247195" cy="4351338"/>
          </a:xfrm>
        </p:spPr>
      </p:pic>
    </p:spTree>
    <p:extLst>
      <p:ext uri="{BB962C8B-B14F-4D97-AF65-F5344CB8AC3E}">
        <p14:creationId xmlns:p14="http://schemas.microsoft.com/office/powerpoint/2010/main" val="3780251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212A-2D40-456F-85DF-2CBF3E4CB117}"/>
              </a:ext>
            </a:extLst>
          </p:cNvPr>
          <p:cNvSpPr>
            <a:spLocks noGrp="1"/>
          </p:cNvSpPr>
          <p:nvPr>
            <p:ph type="title"/>
          </p:nvPr>
        </p:nvSpPr>
        <p:spPr/>
        <p:txBody>
          <a:bodyPr/>
          <a:lstStyle/>
          <a:p>
            <a:r>
              <a:rPr lang="en-US" dirty="0"/>
              <a:t>Here’s the email</a:t>
            </a:r>
            <a:endParaRPr lang="en-IN" dirty="0"/>
          </a:p>
        </p:txBody>
      </p:sp>
      <p:pic>
        <p:nvPicPr>
          <p:cNvPr id="5" name="Content Placeholder 4">
            <a:extLst>
              <a:ext uri="{FF2B5EF4-FFF2-40B4-BE49-F238E27FC236}">
                <a16:creationId xmlns:a16="http://schemas.microsoft.com/office/drawing/2014/main" id="{3942F939-27A6-49F3-8DB0-E211AD4E7A15}"/>
              </a:ext>
            </a:extLst>
          </p:cNvPr>
          <p:cNvPicPr>
            <a:picLocks noGrp="1" noChangeAspect="1"/>
          </p:cNvPicPr>
          <p:nvPr>
            <p:ph idx="1"/>
          </p:nvPr>
        </p:nvPicPr>
        <p:blipFill>
          <a:blip r:embed="rId2"/>
          <a:stretch>
            <a:fillRect/>
          </a:stretch>
        </p:blipFill>
        <p:spPr>
          <a:xfrm>
            <a:off x="1497863" y="1825625"/>
            <a:ext cx="9196274" cy="4351338"/>
          </a:xfrm>
        </p:spPr>
      </p:pic>
    </p:spTree>
    <p:extLst>
      <p:ext uri="{BB962C8B-B14F-4D97-AF65-F5344CB8AC3E}">
        <p14:creationId xmlns:p14="http://schemas.microsoft.com/office/powerpoint/2010/main" val="683612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FFC2-D255-47B8-A23C-7F9874114B92}"/>
              </a:ext>
            </a:extLst>
          </p:cNvPr>
          <p:cNvSpPr>
            <a:spLocks noGrp="1"/>
          </p:cNvSpPr>
          <p:nvPr>
            <p:ph type="title"/>
          </p:nvPr>
        </p:nvSpPr>
        <p:spPr/>
        <p:txBody>
          <a:bodyPr/>
          <a:lstStyle/>
          <a:p>
            <a:r>
              <a:rPr lang="en-US" dirty="0"/>
              <a:t>Go to Workflows add new </a:t>
            </a:r>
            <a:r>
              <a:rPr lang="en-US" dirty="0" err="1"/>
              <a:t>failureWf</a:t>
            </a:r>
            <a:r>
              <a:rPr lang="en-US" dirty="0"/>
              <a:t> to send email of failed PL</a:t>
            </a:r>
            <a:endParaRPr lang="en-IN" dirty="0"/>
          </a:p>
        </p:txBody>
      </p:sp>
      <p:pic>
        <p:nvPicPr>
          <p:cNvPr id="5" name="Content Placeholder 4">
            <a:extLst>
              <a:ext uri="{FF2B5EF4-FFF2-40B4-BE49-F238E27FC236}">
                <a16:creationId xmlns:a16="http://schemas.microsoft.com/office/drawing/2014/main" id="{C22674C1-5C52-4470-92E4-0783761CA3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r="8971"/>
          <a:stretch/>
        </p:blipFill>
        <p:spPr>
          <a:xfrm>
            <a:off x="2234153" y="1825625"/>
            <a:ext cx="7729979" cy="4351338"/>
          </a:xfrm>
        </p:spPr>
      </p:pic>
    </p:spTree>
    <p:extLst>
      <p:ext uri="{BB962C8B-B14F-4D97-AF65-F5344CB8AC3E}">
        <p14:creationId xmlns:p14="http://schemas.microsoft.com/office/powerpoint/2010/main" val="3053280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27C1-E5F2-4B20-926C-C2B57CF3ACB9}"/>
              </a:ext>
            </a:extLst>
          </p:cNvPr>
          <p:cNvSpPr>
            <a:spLocks noGrp="1"/>
          </p:cNvSpPr>
          <p:nvPr>
            <p:ph type="title"/>
          </p:nvPr>
        </p:nvSpPr>
        <p:spPr/>
        <p:txBody>
          <a:bodyPr/>
          <a:lstStyle/>
          <a:p>
            <a:r>
              <a:rPr lang="en-US" dirty="0"/>
              <a:t>go to designer</a:t>
            </a:r>
            <a:endParaRPr lang="en-IN" dirty="0"/>
          </a:p>
        </p:txBody>
      </p:sp>
      <p:pic>
        <p:nvPicPr>
          <p:cNvPr id="11" name="Content Placeholder 10">
            <a:extLst>
              <a:ext uri="{FF2B5EF4-FFF2-40B4-BE49-F238E27FC236}">
                <a16:creationId xmlns:a16="http://schemas.microsoft.com/office/drawing/2014/main" id="{B143A034-D3BB-410A-A4BE-925ABB0F93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89" r="9058"/>
          <a:stretch/>
        </p:blipFill>
        <p:spPr>
          <a:xfrm>
            <a:off x="1593130" y="1506649"/>
            <a:ext cx="8597246" cy="4679741"/>
          </a:xfrm>
        </p:spPr>
      </p:pic>
    </p:spTree>
    <p:extLst>
      <p:ext uri="{BB962C8B-B14F-4D97-AF65-F5344CB8AC3E}">
        <p14:creationId xmlns:p14="http://schemas.microsoft.com/office/powerpoint/2010/main" val="3129040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8FB7-BB42-484B-8CE5-104B0BB23857}"/>
              </a:ext>
            </a:extLst>
          </p:cNvPr>
          <p:cNvSpPr>
            <a:spLocks noGrp="1"/>
          </p:cNvSpPr>
          <p:nvPr>
            <p:ph type="title"/>
          </p:nvPr>
        </p:nvSpPr>
        <p:spPr/>
        <p:txBody>
          <a:bodyPr/>
          <a:lstStyle/>
          <a:p>
            <a:r>
              <a:rPr lang="en-US" dirty="0"/>
              <a:t>Create same as </a:t>
            </a:r>
            <a:r>
              <a:rPr lang="en-US" dirty="0" err="1"/>
              <a:t>SuccessWF</a:t>
            </a:r>
            <a:r>
              <a:rPr lang="en-US" dirty="0"/>
              <a:t> and add pipeline error</a:t>
            </a:r>
            <a:endParaRPr lang="en-IN" dirty="0"/>
          </a:p>
        </p:txBody>
      </p:sp>
      <p:pic>
        <p:nvPicPr>
          <p:cNvPr id="5" name="Content Placeholder 4">
            <a:extLst>
              <a:ext uri="{FF2B5EF4-FFF2-40B4-BE49-F238E27FC236}">
                <a16:creationId xmlns:a16="http://schemas.microsoft.com/office/drawing/2014/main" id="{424F3C0B-F707-45F8-99AE-F70B5027D2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38" r="9071"/>
          <a:stretch/>
        </p:blipFill>
        <p:spPr>
          <a:xfrm>
            <a:off x="2224726" y="1825625"/>
            <a:ext cx="7729979" cy="4351338"/>
          </a:xfrm>
        </p:spPr>
      </p:pic>
    </p:spTree>
    <p:extLst>
      <p:ext uri="{BB962C8B-B14F-4D97-AF65-F5344CB8AC3E}">
        <p14:creationId xmlns:p14="http://schemas.microsoft.com/office/powerpoint/2010/main" val="2520928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F3BA-4F7E-40D4-9B2B-FEA4249CFA6A}"/>
              </a:ext>
            </a:extLst>
          </p:cNvPr>
          <p:cNvSpPr>
            <a:spLocks noGrp="1"/>
          </p:cNvSpPr>
          <p:nvPr>
            <p:ph type="title"/>
          </p:nvPr>
        </p:nvSpPr>
        <p:spPr/>
        <p:txBody>
          <a:bodyPr/>
          <a:lstStyle/>
          <a:p>
            <a:r>
              <a:rPr lang="en-US" dirty="0"/>
              <a:t>Now create web activity as Failure Message and fill the settings</a:t>
            </a:r>
            <a:endParaRPr lang="en-IN" dirty="0"/>
          </a:p>
        </p:txBody>
      </p:sp>
      <p:pic>
        <p:nvPicPr>
          <p:cNvPr id="9" name="Content Placeholder 8">
            <a:extLst>
              <a:ext uri="{FF2B5EF4-FFF2-40B4-BE49-F238E27FC236}">
                <a16:creationId xmlns:a16="http://schemas.microsoft.com/office/drawing/2014/main" id="{2EC1FD26-AD52-4112-AF34-39161EE575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r="8971"/>
          <a:stretch/>
        </p:blipFill>
        <p:spPr>
          <a:xfrm>
            <a:off x="2234153" y="1825625"/>
            <a:ext cx="7729979" cy="4351338"/>
          </a:xfrm>
        </p:spPr>
      </p:pic>
    </p:spTree>
    <p:extLst>
      <p:ext uri="{BB962C8B-B14F-4D97-AF65-F5344CB8AC3E}">
        <p14:creationId xmlns:p14="http://schemas.microsoft.com/office/powerpoint/2010/main" val="378533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0883-2474-4BCE-A86F-47D65B8B69AC}"/>
              </a:ext>
            </a:extLst>
          </p:cNvPr>
          <p:cNvSpPr>
            <a:spLocks noGrp="1"/>
          </p:cNvSpPr>
          <p:nvPr>
            <p:ph type="title"/>
          </p:nvPr>
        </p:nvSpPr>
        <p:spPr/>
        <p:txBody>
          <a:bodyPr/>
          <a:lstStyle/>
          <a:p>
            <a:r>
              <a:rPr lang="en-US" dirty="0"/>
              <a:t>Connect it to fails</a:t>
            </a:r>
            <a:endParaRPr lang="en-IN" dirty="0"/>
          </a:p>
        </p:txBody>
      </p:sp>
      <p:pic>
        <p:nvPicPr>
          <p:cNvPr id="35" name="Content Placeholder 34">
            <a:extLst>
              <a:ext uri="{FF2B5EF4-FFF2-40B4-BE49-F238E27FC236}">
                <a16:creationId xmlns:a16="http://schemas.microsoft.com/office/drawing/2014/main" id="{316BAD74-2C92-448E-A7FA-F2A97E8706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38" r="8810"/>
          <a:stretch/>
        </p:blipFill>
        <p:spPr>
          <a:xfrm>
            <a:off x="2281287" y="1825625"/>
            <a:ext cx="7701699" cy="4351338"/>
          </a:xfrm>
        </p:spPr>
      </p:pic>
    </p:spTree>
    <p:extLst>
      <p:ext uri="{BB962C8B-B14F-4D97-AF65-F5344CB8AC3E}">
        <p14:creationId xmlns:p14="http://schemas.microsoft.com/office/powerpoint/2010/main" val="1535244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CB2A-ABD3-4905-A2BA-AB6CE2E65EC9}"/>
              </a:ext>
            </a:extLst>
          </p:cNvPr>
          <p:cNvSpPr>
            <a:spLocks noGrp="1"/>
          </p:cNvSpPr>
          <p:nvPr>
            <p:ph type="title"/>
          </p:nvPr>
        </p:nvSpPr>
        <p:spPr/>
        <p:txBody>
          <a:bodyPr/>
          <a:lstStyle/>
          <a:p>
            <a:r>
              <a:rPr lang="en-US" dirty="0"/>
              <a:t>Body dynamic code</a:t>
            </a:r>
            <a:endParaRPr lang="en-IN" dirty="0"/>
          </a:p>
        </p:txBody>
      </p:sp>
      <p:pic>
        <p:nvPicPr>
          <p:cNvPr id="9" name="Content Placeholder 8">
            <a:extLst>
              <a:ext uri="{FF2B5EF4-FFF2-40B4-BE49-F238E27FC236}">
                <a16:creationId xmlns:a16="http://schemas.microsoft.com/office/drawing/2014/main" id="{2E6D457B-0135-4FD5-8BAF-61C3CE1AC6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r="9371"/>
          <a:stretch/>
        </p:blipFill>
        <p:spPr>
          <a:xfrm>
            <a:off x="2234153" y="1825625"/>
            <a:ext cx="7692272" cy="4351338"/>
          </a:xfrm>
        </p:spPr>
      </p:pic>
    </p:spTree>
    <p:extLst>
      <p:ext uri="{BB962C8B-B14F-4D97-AF65-F5344CB8AC3E}">
        <p14:creationId xmlns:p14="http://schemas.microsoft.com/office/powerpoint/2010/main" val="2975587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BFB2-D4E9-4CAD-883D-74AA19D375A7}"/>
              </a:ext>
            </a:extLst>
          </p:cNvPr>
          <p:cNvSpPr>
            <a:spLocks noGrp="1"/>
          </p:cNvSpPr>
          <p:nvPr>
            <p:ph type="title"/>
          </p:nvPr>
        </p:nvSpPr>
        <p:spPr/>
        <p:txBody>
          <a:bodyPr/>
          <a:lstStyle/>
          <a:p>
            <a:r>
              <a:rPr lang="en-US" dirty="0"/>
              <a:t>Create same flow as of success just add pipeline error </a:t>
            </a:r>
            <a:endParaRPr lang="en-IN" dirty="0"/>
          </a:p>
        </p:txBody>
      </p:sp>
      <p:pic>
        <p:nvPicPr>
          <p:cNvPr id="5" name="Content Placeholder 4">
            <a:extLst>
              <a:ext uri="{FF2B5EF4-FFF2-40B4-BE49-F238E27FC236}">
                <a16:creationId xmlns:a16="http://schemas.microsoft.com/office/drawing/2014/main" id="{2A85157D-DA62-4A2C-85C0-C55C643AED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38" r="8871"/>
          <a:stretch/>
        </p:blipFill>
        <p:spPr>
          <a:xfrm>
            <a:off x="2243579" y="1825625"/>
            <a:ext cx="7729980" cy="4351338"/>
          </a:xfrm>
        </p:spPr>
      </p:pic>
    </p:spTree>
    <p:extLst>
      <p:ext uri="{BB962C8B-B14F-4D97-AF65-F5344CB8AC3E}">
        <p14:creationId xmlns:p14="http://schemas.microsoft.com/office/powerpoint/2010/main" val="2774134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E61D-36C2-4F29-B10A-1B8D3316493A}"/>
              </a:ext>
            </a:extLst>
          </p:cNvPr>
          <p:cNvSpPr>
            <a:spLocks noGrp="1"/>
          </p:cNvSpPr>
          <p:nvPr>
            <p:ph type="title"/>
          </p:nvPr>
        </p:nvSpPr>
        <p:spPr/>
        <p:txBody>
          <a:bodyPr/>
          <a:lstStyle/>
          <a:p>
            <a:r>
              <a:rPr lang="en-US" dirty="0"/>
              <a:t>Paste the dynamic code from ADF to Logic apps</a:t>
            </a:r>
            <a:endParaRPr lang="en-IN" dirty="0"/>
          </a:p>
        </p:txBody>
      </p:sp>
      <p:pic>
        <p:nvPicPr>
          <p:cNvPr id="5" name="Content Placeholder 4">
            <a:extLst>
              <a:ext uri="{FF2B5EF4-FFF2-40B4-BE49-F238E27FC236}">
                <a16:creationId xmlns:a16="http://schemas.microsoft.com/office/drawing/2014/main" id="{D04BC3B8-F6D6-4E16-8DC7-5AA832C573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38" r="9071"/>
          <a:stretch/>
        </p:blipFill>
        <p:spPr>
          <a:xfrm>
            <a:off x="2243579" y="1825625"/>
            <a:ext cx="7711126" cy="4351338"/>
          </a:xfrm>
        </p:spPr>
      </p:pic>
    </p:spTree>
    <p:extLst>
      <p:ext uri="{BB962C8B-B14F-4D97-AF65-F5344CB8AC3E}">
        <p14:creationId xmlns:p14="http://schemas.microsoft.com/office/powerpoint/2010/main" val="38275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D011-B9CB-42BA-81CE-43C9BF9AC748}"/>
              </a:ext>
            </a:extLst>
          </p:cNvPr>
          <p:cNvSpPr>
            <a:spLocks noGrp="1"/>
          </p:cNvSpPr>
          <p:nvPr>
            <p:ph type="title"/>
          </p:nvPr>
        </p:nvSpPr>
        <p:spPr/>
        <p:txBody>
          <a:bodyPr/>
          <a:lstStyle/>
          <a:p>
            <a:r>
              <a:rPr lang="en-US" dirty="0"/>
              <a:t>Select sheet name</a:t>
            </a:r>
            <a:endParaRPr lang="en-IN" dirty="0"/>
          </a:p>
        </p:txBody>
      </p:sp>
      <p:pic>
        <p:nvPicPr>
          <p:cNvPr id="5" name="Content Placeholder 4">
            <a:extLst>
              <a:ext uri="{FF2B5EF4-FFF2-40B4-BE49-F238E27FC236}">
                <a16:creationId xmlns:a16="http://schemas.microsoft.com/office/drawing/2014/main" id="{37232FC3-499E-4DAC-886D-496560BE8CA5}"/>
              </a:ext>
            </a:extLst>
          </p:cNvPr>
          <p:cNvPicPr>
            <a:picLocks noGrp="1" noChangeAspect="1"/>
          </p:cNvPicPr>
          <p:nvPr>
            <p:ph idx="1"/>
          </p:nvPr>
        </p:nvPicPr>
        <p:blipFill>
          <a:blip r:embed="rId2"/>
          <a:stretch>
            <a:fillRect/>
          </a:stretch>
        </p:blipFill>
        <p:spPr>
          <a:xfrm>
            <a:off x="1502121" y="1825625"/>
            <a:ext cx="9187758" cy="4351338"/>
          </a:xfrm>
        </p:spPr>
      </p:pic>
    </p:spTree>
    <p:extLst>
      <p:ext uri="{BB962C8B-B14F-4D97-AF65-F5344CB8AC3E}">
        <p14:creationId xmlns:p14="http://schemas.microsoft.com/office/powerpoint/2010/main" val="1122147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A4D9-AAB8-4479-B0E3-F09932535EFD}"/>
              </a:ext>
            </a:extLst>
          </p:cNvPr>
          <p:cNvSpPr>
            <a:spLocks noGrp="1"/>
          </p:cNvSpPr>
          <p:nvPr>
            <p:ph type="title"/>
          </p:nvPr>
        </p:nvSpPr>
        <p:spPr/>
        <p:txBody>
          <a:bodyPr/>
          <a:lstStyle/>
          <a:p>
            <a:r>
              <a:rPr lang="en-US" dirty="0"/>
              <a:t>Fill all the data and run pipeline</a:t>
            </a:r>
            <a:endParaRPr lang="en-IN" dirty="0"/>
          </a:p>
        </p:txBody>
      </p:sp>
      <p:pic>
        <p:nvPicPr>
          <p:cNvPr id="5" name="Content Placeholder 4">
            <a:extLst>
              <a:ext uri="{FF2B5EF4-FFF2-40B4-BE49-F238E27FC236}">
                <a16:creationId xmlns:a16="http://schemas.microsoft.com/office/drawing/2014/main" id="{697D8D36-3BE9-44E3-95C4-E4A4CB9E23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r="9271"/>
          <a:stretch/>
        </p:blipFill>
        <p:spPr>
          <a:xfrm>
            <a:off x="2234153" y="1825625"/>
            <a:ext cx="7701699" cy="4351338"/>
          </a:xfrm>
        </p:spPr>
      </p:pic>
    </p:spTree>
    <p:extLst>
      <p:ext uri="{BB962C8B-B14F-4D97-AF65-F5344CB8AC3E}">
        <p14:creationId xmlns:p14="http://schemas.microsoft.com/office/powerpoint/2010/main" val="1923314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C866-AE78-47D8-B233-9E625F46C387}"/>
              </a:ext>
            </a:extLst>
          </p:cNvPr>
          <p:cNvSpPr>
            <a:spLocks noGrp="1"/>
          </p:cNvSpPr>
          <p:nvPr>
            <p:ph type="title"/>
          </p:nvPr>
        </p:nvSpPr>
        <p:spPr/>
        <p:txBody>
          <a:bodyPr/>
          <a:lstStyle/>
          <a:p>
            <a:r>
              <a:rPr lang="en-US" dirty="0"/>
              <a:t>After failure copy data activity gets cross and web </a:t>
            </a:r>
            <a:r>
              <a:rPr lang="en-US" dirty="0" err="1"/>
              <a:t>ie</a:t>
            </a:r>
            <a:r>
              <a:rPr lang="en-US" dirty="0"/>
              <a:t> failure message gets correct as it sends email of failure to respective people</a:t>
            </a:r>
            <a:endParaRPr lang="en-IN" dirty="0"/>
          </a:p>
        </p:txBody>
      </p:sp>
      <p:pic>
        <p:nvPicPr>
          <p:cNvPr id="13" name="Content Placeholder 12">
            <a:extLst>
              <a:ext uri="{FF2B5EF4-FFF2-40B4-BE49-F238E27FC236}">
                <a16:creationId xmlns:a16="http://schemas.microsoft.com/office/drawing/2014/main" id="{F7B50986-8694-4C15-B582-A92E313D74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38" r="8972"/>
          <a:stretch/>
        </p:blipFill>
        <p:spPr>
          <a:xfrm>
            <a:off x="2224725" y="1825625"/>
            <a:ext cx="7739407" cy="4351338"/>
          </a:xfrm>
        </p:spPr>
      </p:pic>
    </p:spTree>
    <p:extLst>
      <p:ext uri="{BB962C8B-B14F-4D97-AF65-F5344CB8AC3E}">
        <p14:creationId xmlns:p14="http://schemas.microsoft.com/office/powerpoint/2010/main" val="1517375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2E9A-8AB8-4C88-8841-168C6262AF12}"/>
              </a:ext>
            </a:extLst>
          </p:cNvPr>
          <p:cNvSpPr>
            <a:spLocks noGrp="1"/>
          </p:cNvSpPr>
          <p:nvPr>
            <p:ph type="title"/>
          </p:nvPr>
        </p:nvSpPr>
        <p:spPr/>
        <p:txBody>
          <a:bodyPr/>
          <a:lstStyle/>
          <a:p>
            <a:r>
              <a:rPr lang="en-US" dirty="0"/>
              <a:t>Failure Email</a:t>
            </a:r>
            <a:endParaRPr lang="en-IN" dirty="0"/>
          </a:p>
        </p:txBody>
      </p:sp>
      <p:pic>
        <p:nvPicPr>
          <p:cNvPr id="5" name="Content Placeholder 4">
            <a:extLst>
              <a:ext uri="{FF2B5EF4-FFF2-40B4-BE49-F238E27FC236}">
                <a16:creationId xmlns:a16="http://schemas.microsoft.com/office/drawing/2014/main" id="{78B7666D-53A4-4BA9-9D08-8428BC9B60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38" r="9371"/>
          <a:stretch/>
        </p:blipFill>
        <p:spPr>
          <a:xfrm>
            <a:off x="2253006" y="1825625"/>
            <a:ext cx="7673419" cy="4351338"/>
          </a:xfrm>
        </p:spPr>
      </p:pic>
    </p:spTree>
    <p:extLst>
      <p:ext uri="{BB962C8B-B14F-4D97-AF65-F5344CB8AC3E}">
        <p14:creationId xmlns:p14="http://schemas.microsoft.com/office/powerpoint/2010/main" val="481512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45A-B21A-4A5D-BFF7-25AE918B74A7}"/>
              </a:ext>
            </a:extLst>
          </p:cNvPr>
          <p:cNvSpPr>
            <a:spLocks noGrp="1"/>
          </p:cNvSpPr>
          <p:nvPr>
            <p:ph type="title"/>
          </p:nvPr>
        </p:nvSpPr>
        <p:spPr/>
        <p:txBody>
          <a:bodyPr/>
          <a:lstStyle/>
          <a:p>
            <a:r>
              <a:rPr lang="en-US" dirty="0"/>
              <a:t>Dynamic codes for failure and success</a:t>
            </a:r>
            <a:endParaRPr lang="en-IN" dirty="0"/>
          </a:p>
        </p:txBody>
      </p:sp>
      <p:pic>
        <p:nvPicPr>
          <p:cNvPr id="5" name="Content Placeholder 4">
            <a:extLst>
              <a:ext uri="{FF2B5EF4-FFF2-40B4-BE49-F238E27FC236}">
                <a16:creationId xmlns:a16="http://schemas.microsoft.com/office/drawing/2014/main" id="{54641831-261D-4205-ADC0-C3C6FC3D64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38" r="9371"/>
          <a:stretch/>
        </p:blipFill>
        <p:spPr>
          <a:xfrm>
            <a:off x="2224726" y="1825625"/>
            <a:ext cx="7701699" cy="4351338"/>
          </a:xfrm>
        </p:spPr>
      </p:pic>
    </p:spTree>
    <p:extLst>
      <p:ext uri="{BB962C8B-B14F-4D97-AF65-F5344CB8AC3E}">
        <p14:creationId xmlns:p14="http://schemas.microsoft.com/office/powerpoint/2010/main" val="350421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75AB-623F-42C6-8AF2-A96FDE485525}"/>
              </a:ext>
            </a:extLst>
          </p:cNvPr>
          <p:cNvSpPr>
            <a:spLocks noGrp="1"/>
          </p:cNvSpPr>
          <p:nvPr>
            <p:ph type="title"/>
          </p:nvPr>
        </p:nvSpPr>
        <p:spPr/>
        <p:txBody>
          <a:bodyPr/>
          <a:lstStyle/>
          <a:p>
            <a:r>
              <a:rPr lang="en-US" dirty="0"/>
              <a:t>First Row as header</a:t>
            </a:r>
            <a:endParaRPr lang="en-IN" dirty="0"/>
          </a:p>
        </p:txBody>
      </p:sp>
      <p:pic>
        <p:nvPicPr>
          <p:cNvPr id="5" name="Content Placeholder 4">
            <a:extLst>
              <a:ext uri="{FF2B5EF4-FFF2-40B4-BE49-F238E27FC236}">
                <a16:creationId xmlns:a16="http://schemas.microsoft.com/office/drawing/2014/main" id="{B33E1DE1-1F02-459F-9D38-4086094D21CD}"/>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23151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85C-E440-43C5-9510-9941C1E17111}"/>
              </a:ext>
            </a:extLst>
          </p:cNvPr>
          <p:cNvSpPr>
            <a:spLocks noGrp="1"/>
          </p:cNvSpPr>
          <p:nvPr>
            <p:ph type="title"/>
          </p:nvPr>
        </p:nvSpPr>
        <p:spPr/>
        <p:txBody>
          <a:bodyPr/>
          <a:lstStyle/>
          <a:p>
            <a:r>
              <a:rPr lang="en-US" dirty="0"/>
              <a:t>Add sink Azure SQL Database</a:t>
            </a:r>
            <a:endParaRPr lang="en-IN" dirty="0"/>
          </a:p>
        </p:txBody>
      </p:sp>
      <p:pic>
        <p:nvPicPr>
          <p:cNvPr id="5" name="Content Placeholder 4">
            <a:extLst>
              <a:ext uri="{FF2B5EF4-FFF2-40B4-BE49-F238E27FC236}">
                <a16:creationId xmlns:a16="http://schemas.microsoft.com/office/drawing/2014/main" id="{AAAA8C82-7C6B-4A24-A40A-0A62648A3833}"/>
              </a:ext>
            </a:extLst>
          </p:cNvPr>
          <p:cNvPicPr>
            <a:picLocks noGrp="1" noChangeAspect="1"/>
          </p:cNvPicPr>
          <p:nvPr>
            <p:ph idx="1"/>
          </p:nvPr>
        </p:nvPicPr>
        <p:blipFill>
          <a:blip r:embed="rId2"/>
          <a:stretch>
            <a:fillRect/>
          </a:stretch>
        </p:blipFill>
        <p:spPr>
          <a:xfrm>
            <a:off x="1469383" y="1825625"/>
            <a:ext cx="9253233" cy="4351338"/>
          </a:xfrm>
        </p:spPr>
      </p:pic>
    </p:spTree>
    <p:extLst>
      <p:ext uri="{BB962C8B-B14F-4D97-AF65-F5344CB8AC3E}">
        <p14:creationId xmlns:p14="http://schemas.microsoft.com/office/powerpoint/2010/main" val="27183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FD91-FD7B-40B8-9B75-F7A3484662E6}"/>
              </a:ext>
            </a:extLst>
          </p:cNvPr>
          <p:cNvSpPr>
            <a:spLocks noGrp="1"/>
          </p:cNvSpPr>
          <p:nvPr>
            <p:ph type="title"/>
          </p:nvPr>
        </p:nvSpPr>
        <p:spPr/>
        <p:txBody>
          <a:bodyPr/>
          <a:lstStyle/>
          <a:p>
            <a:r>
              <a:rPr lang="en-US" dirty="0"/>
              <a:t>Select from connection store as we are copying new data</a:t>
            </a:r>
            <a:endParaRPr lang="en-IN" dirty="0"/>
          </a:p>
        </p:txBody>
      </p:sp>
      <p:pic>
        <p:nvPicPr>
          <p:cNvPr id="5" name="Content Placeholder 4">
            <a:extLst>
              <a:ext uri="{FF2B5EF4-FFF2-40B4-BE49-F238E27FC236}">
                <a16:creationId xmlns:a16="http://schemas.microsoft.com/office/drawing/2014/main" id="{067112CD-CBA5-49AF-AA07-2C9C1C0B87CE}"/>
              </a:ext>
            </a:extLst>
          </p:cNvPr>
          <p:cNvPicPr>
            <a:picLocks noGrp="1" noChangeAspect="1"/>
          </p:cNvPicPr>
          <p:nvPr>
            <p:ph idx="1"/>
          </p:nvPr>
        </p:nvPicPr>
        <p:blipFill>
          <a:blip r:embed="rId2"/>
          <a:stretch>
            <a:fillRect/>
          </a:stretch>
        </p:blipFill>
        <p:spPr>
          <a:xfrm>
            <a:off x="1482620" y="1825625"/>
            <a:ext cx="9226759" cy="4351338"/>
          </a:xfrm>
        </p:spPr>
      </p:pic>
    </p:spTree>
    <p:extLst>
      <p:ext uri="{BB962C8B-B14F-4D97-AF65-F5344CB8AC3E}">
        <p14:creationId xmlns:p14="http://schemas.microsoft.com/office/powerpoint/2010/main" val="1339160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528</Words>
  <Application>Microsoft Office PowerPoint</Application>
  <PresentationFormat>Widescreen</PresentationFormat>
  <Paragraphs>64</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Azure Logic Apps</vt:lpstr>
      <vt:lpstr>First Create Azure Blob Storage, ADF and SQL Server Database(data is already present in Azure SQL and we are adding new data from Azure blob storage)</vt:lpstr>
      <vt:lpstr>Create pipeline and name it</vt:lpstr>
      <vt:lpstr>Add source : Blob Storage and Sink : Azure SQL Database</vt:lpstr>
      <vt:lpstr>After connection add file from blob storage</vt:lpstr>
      <vt:lpstr>Select sheet name</vt:lpstr>
      <vt:lpstr>First Row as header</vt:lpstr>
      <vt:lpstr>Add sink Azure SQL Database</vt:lpstr>
      <vt:lpstr>Select from connection store as we are copying new data</vt:lpstr>
      <vt:lpstr>Publish</vt:lpstr>
      <vt:lpstr>Trigger Now</vt:lpstr>
      <vt:lpstr>But we want to receive email of success or failure of pipeline to manager or specific person with details</vt:lpstr>
      <vt:lpstr>So to get emails of success or failure of pipeline go to logic apps service(its like automation of work)</vt:lpstr>
      <vt:lpstr>Select hosting option</vt:lpstr>
      <vt:lpstr>Select Resource Group</vt:lpstr>
      <vt:lpstr>Create logic app name</vt:lpstr>
      <vt:lpstr>Create(Logic app is service which can attach to any of azure service)</vt:lpstr>
      <vt:lpstr>Designer</vt:lpstr>
      <vt:lpstr>Add a trigger</vt:lpstr>
      <vt:lpstr>Search http</vt:lpstr>
      <vt:lpstr>When a http request is received</vt:lpstr>
      <vt:lpstr>Now go to adf and add activity &gt; general &gt; called web</vt:lpstr>
      <vt:lpstr>Now connect on success to web</vt:lpstr>
      <vt:lpstr>Rename this as successmessage</vt:lpstr>
      <vt:lpstr>Now whenever the pipeline success, it will enable the web activity which will send http request and it is captured by Logic apps. So when ever the request comes in Logic apps, it send email</vt:lpstr>
      <vt:lpstr>GO to sample payload</vt:lpstr>
      <vt:lpstr>Write this and select done</vt:lpstr>
      <vt:lpstr>Now to connect with ADF we need this url which is generated by saving and reopening trigger</vt:lpstr>
      <vt:lpstr>Url is generated</vt:lpstr>
      <vt:lpstr>Now paste that URL in ADF &gt; WEB&gt;Setting&gt;URL</vt:lpstr>
      <vt:lpstr>Select method as post as we are sending request to URL</vt:lpstr>
      <vt:lpstr>Now Body&gt;add Dynamic Content ( in body what are request or things you are going to send)</vt:lpstr>
      <vt:lpstr>Write this in body</vt:lpstr>
      <vt:lpstr>Publish</vt:lpstr>
      <vt:lpstr>Now copy this</vt:lpstr>
      <vt:lpstr>Go to sample payload and paste it here</vt:lpstr>
      <vt:lpstr>Done</vt:lpstr>
      <vt:lpstr>Add Action</vt:lpstr>
      <vt:lpstr>Search outlook</vt:lpstr>
      <vt:lpstr>See More</vt:lpstr>
      <vt:lpstr>Send email V2</vt:lpstr>
      <vt:lpstr>Sign in</vt:lpstr>
      <vt:lpstr>Add emails here to whom you want to send</vt:lpstr>
      <vt:lpstr>Write ‘Blob to SQL Pipeline is ’ instead of writing successful go to trigger option</vt:lpstr>
      <vt:lpstr>Select Status as status output is successful</vt:lpstr>
      <vt:lpstr>This is better</vt:lpstr>
      <vt:lpstr>Write this in Body ie email body</vt:lpstr>
      <vt:lpstr>Importance : High</vt:lpstr>
      <vt:lpstr>Now Run the Pipeline</vt:lpstr>
      <vt:lpstr>Now both correct sign is there then pipeline ran Successfully and email has been send to given emails list</vt:lpstr>
      <vt:lpstr>Here’s the email</vt:lpstr>
      <vt:lpstr>Go to Workflows add new failureWf to send email of failed PL</vt:lpstr>
      <vt:lpstr>go to designer</vt:lpstr>
      <vt:lpstr>Create same as SuccessWF and add pipeline error</vt:lpstr>
      <vt:lpstr>Now create web activity as Failure Message and fill the settings</vt:lpstr>
      <vt:lpstr>Connect it to fails</vt:lpstr>
      <vt:lpstr>Body dynamic code</vt:lpstr>
      <vt:lpstr>Create same flow as of success just add pipeline error </vt:lpstr>
      <vt:lpstr>Paste the dynamic code from ADF to Logic apps</vt:lpstr>
      <vt:lpstr>Fill all the data and run pipeline</vt:lpstr>
      <vt:lpstr>After failure copy data activity gets cross and web ie failure message gets correct as it sends email of failure to respective people</vt:lpstr>
      <vt:lpstr>Failure Email</vt:lpstr>
      <vt:lpstr>Dynamic codes for failure and success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Logic Apps</dc:title>
  <dc:creator>Mr Pratik</dc:creator>
  <cp:lastModifiedBy>Mr Pratik</cp:lastModifiedBy>
  <cp:revision>1</cp:revision>
  <dcterms:created xsi:type="dcterms:W3CDTF">2024-09-30T14:15:37Z</dcterms:created>
  <dcterms:modified xsi:type="dcterms:W3CDTF">2024-09-30T17:54:17Z</dcterms:modified>
</cp:coreProperties>
</file>